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0" r:id="rId3"/>
    <p:sldId id="340" r:id="rId4"/>
    <p:sldId id="341" r:id="rId5"/>
    <p:sldId id="343" r:id="rId6"/>
    <p:sldId id="314" r:id="rId7"/>
    <p:sldId id="339" r:id="rId8"/>
    <p:sldId id="313" r:id="rId9"/>
    <p:sldId id="344" r:id="rId10"/>
    <p:sldId id="293" r:id="rId11"/>
    <p:sldId id="316" r:id="rId12"/>
    <p:sldId id="315" r:id="rId13"/>
    <p:sldId id="325" r:id="rId14"/>
    <p:sldId id="326" r:id="rId15"/>
    <p:sldId id="327" r:id="rId16"/>
    <p:sldId id="347" r:id="rId17"/>
    <p:sldId id="345" r:id="rId18"/>
    <p:sldId id="348" r:id="rId19"/>
    <p:sldId id="353" r:id="rId20"/>
    <p:sldId id="354" r:id="rId21"/>
    <p:sldId id="355" r:id="rId22"/>
    <p:sldId id="356" r:id="rId23"/>
    <p:sldId id="357" r:id="rId24"/>
    <p:sldId id="31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72C1"/>
    <a:srgbClr val="1A6DC1"/>
    <a:srgbClr val="1A6CBB"/>
    <a:srgbClr val="1B6AB3"/>
    <a:srgbClr val="1C64A6"/>
    <a:srgbClr val="1C5F9D"/>
    <a:srgbClr val="1C5991"/>
    <a:srgbClr val="2B64A4"/>
    <a:srgbClr val="306DB1"/>
    <a:srgbClr val="2858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98" autoAdjust="0"/>
    <p:restoredTop sz="95024" autoAdjust="0"/>
  </p:normalViewPr>
  <p:slideViewPr>
    <p:cSldViewPr snapToGrid="0" snapToObjects="1">
      <p:cViewPr>
        <p:scale>
          <a:sx n="150" d="100"/>
          <a:sy n="150" d="100"/>
        </p:scale>
        <p:origin x="-864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3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5F501-CE0D-4044-B64E-34A424DA2FED}" type="datetimeFigureOut">
              <a:rPr lang="en-US" smtClean="0"/>
              <a:t>2/19/12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093C6-E74C-BD46-9630-0444C6631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1E411-1F96-9449-B0D1-368D4DCD0E4F}" type="datetimeFigureOut">
              <a:rPr lang="en-US" smtClean="0"/>
              <a:t>2/19/12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09E56-6C4D-9740-9F01-2422087BE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64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Percent reported as n=4 – too small sample size</a:t>
            </a:r>
            <a:r>
              <a:rPr lang="en-US" baseline="0" dirty="0" smtClean="0"/>
              <a:t> for more than descriptive statistics; Done by TTE as each TTE focused on different aspects of technology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9E56-6C4D-9740-9F01-2422087BE5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7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BBECE2-ED6E-A845-8533-D56A882F9047}" type="datetimeFigureOut">
              <a:rPr lang="en-US" smtClean="0"/>
              <a:pPr/>
              <a:t>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0A7F4F-B705-8A4D-B5D2-86F87FE03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BBECE2-ED6E-A845-8533-D56A882F9047}" type="datetimeFigureOut">
              <a:rPr lang="en-US" smtClean="0"/>
              <a:pPr/>
              <a:t>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0A7F4F-B705-8A4D-B5D2-86F87FE03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BBECE2-ED6E-A845-8533-D56A882F9047}" type="datetimeFigureOut">
              <a:rPr lang="en-US" smtClean="0"/>
              <a:pPr/>
              <a:t>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0A7F4F-B705-8A4D-B5D2-86F87FE03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BBECE2-ED6E-A845-8533-D56A882F9047}" type="datetimeFigureOut">
              <a:rPr lang="en-US" smtClean="0"/>
              <a:pPr/>
              <a:t>2/19/12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0A7F4F-B705-8A4D-B5D2-86F87FE03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BBECE2-ED6E-A845-8533-D56A882F9047}" type="datetimeFigureOut">
              <a:rPr lang="en-US" smtClean="0"/>
              <a:pPr/>
              <a:t>2/19/12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0A7F4F-B705-8A4D-B5D2-86F87FE03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BBECE2-ED6E-A845-8533-D56A882F9047}" type="datetimeFigureOut">
              <a:rPr lang="en-US" smtClean="0"/>
              <a:pPr/>
              <a:t>2/19/12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0A7F4F-B705-8A4D-B5D2-86F87FE03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BBECE2-ED6E-A845-8533-D56A882F9047}" type="datetimeFigureOut">
              <a:rPr lang="en-US" smtClean="0"/>
              <a:pPr/>
              <a:t>2/19/12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0A7F4F-B705-8A4D-B5D2-86F87FE03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BBECE2-ED6E-A845-8533-D56A882F9047}" type="datetimeFigureOut">
              <a:rPr lang="en-US" smtClean="0"/>
              <a:pPr/>
              <a:t>2/19/12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0A7F4F-B705-8A4D-B5D2-86F87FE03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BBECE2-ED6E-A845-8533-D56A882F9047}" type="datetimeFigureOut">
              <a:rPr lang="en-US" smtClean="0"/>
              <a:pPr/>
              <a:t>2/19/12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0A7F4F-B705-8A4D-B5D2-86F87FE03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4" Type="http://schemas.openxmlformats.org/officeDocument/2006/relationships/image" Target="../media/image2.jpg"/><Relationship Id="rId1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 amt="2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 descr="NSF log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43" y="6168120"/>
            <a:ext cx="571500" cy="571500"/>
          </a:xfrm>
          <a:prstGeom prst="rect">
            <a:avLst/>
          </a:prstGeom>
        </p:spPr>
      </p:pic>
      <p:pic>
        <p:nvPicPr>
          <p:cNvPr id="9" name="Picture 8" descr="COSEE logo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6" y="6146799"/>
            <a:ext cx="953265" cy="61414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393" y="6254750"/>
            <a:ext cx="5317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Ocean </a:t>
            </a:r>
            <a:r>
              <a:rPr lang="en-US" dirty="0" smtClean="0"/>
              <a:t>Sciences Meeting 2-20-2012 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 baseline="0">
          <a:solidFill>
            <a:schemeClr val="accent1">
              <a:lumMod val="75000"/>
            </a:schemeClr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u="none" kern="1200" baseline="0">
          <a:solidFill>
            <a:schemeClr val="accent1">
              <a:lumMod val="75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u="none" kern="1200" baseline="0">
          <a:solidFill>
            <a:schemeClr val="accent1">
              <a:lumMod val="75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u="none" kern="1200" baseline="0">
          <a:solidFill>
            <a:schemeClr val="accent1">
              <a:lumMod val="75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u="none" kern="1200" baseline="0">
          <a:solidFill>
            <a:schemeClr val="accent1">
              <a:lumMod val="75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u="none" kern="1200" baseline="0">
          <a:solidFill>
            <a:schemeClr val="accent1">
              <a:lumMod val="7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pn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Relationship Id="rId3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20.jpeg"/><Relationship Id="rId11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20.jpeg"/><Relationship Id="rId11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1206500"/>
            <a:ext cx="7835901" cy="13843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376092"/>
                </a:solidFill>
              </a:rPr>
              <a:t>COSEE-TEK TEACHER TECHNOLGY EXPERIENCE: A CATALYST FOR LEARNING AND COMMUNICATING OCEAN SCIENCE AND TECHNOLOGY</a:t>
            </a:r>
          </a:p>
        </p:txBody>
      </p:sp>
      <p:pic>
        <p:nvPicPr>
          <p:cNvPr id="1025" name="Picture 1" descr="UCONN_100x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87" y="4381501"/>
            <a:ext cx="805876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4381501"/>
            <a:ext cx="963471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5378939"/>
            <a:ext cx="857250" cy="79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tsg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787" y="5378939"/>
            <a:ext cx="1219200" cy="838200"/>
          </a:xfrm>
          <a:prstGeom prst="rect">
            <a:avLst/>
          </a:prstGeom>
        </p:spPr>
      </p:pic>
      <p:pic>
        <p:nvPicPr>
          <p:cNvPr id="5" name="Picture 4" descr="Mystic logo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5378939"/>
            <a:ext cx="1397000" cy="83602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710267" y="4057650"/>
            <a:ext cx="5969000" cy="11334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376092"/>
                </a:solidFill>
              </a:rPr>
              <a:t>Ivar Babb, NURTEC; Diana Payne, CT Sea Grant; Lauren Rader, Project Oceanology; Kelly </a:t>
            </a:r>
            <a:r>
              <a:rPr lang="en-US" sz="2000" dirty="0" err="1" smtClean="0">
                <a:solidFill>
                  <a:srgbClr val="376092"/>
                </a:solidFill>
              </a:rPr>
              <a:t>Matis</a:t>
            </a:r>
            <a:r>
              <a:rPr lang="en-US" sz="2000" dirty="0" smtClean="0">
                <a:solidFill>
                  <a:srgbClr val="376092"/>
                </a:solidFill>
              </a:rPr>
              <a:t>, Sea Research Foundation; Michael McKee, NURTEC</a:t>
            </a:r>
            <a:endParaRPr lang="en-US" sz="2000" dirty="0">
              <a:solidFill>
                <a:srgbClr val="37609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TTE Demographics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8"/>
            <a:ext cx="3953933" cy="3428999"/>
          </a:xfrm>
        </p:spPr>
        <p:txBody>
          <a:bodyPr>
            <a:normAutofit/>
          </a:bodyPr>
          <a:lstStyle/>
          <a:p>
            <a:pPr lvl="1">
              <a:lnSpc>
                <a:spcPct val="120000"/>
              </a:lnSpc>
            </a:pPr>
            <a:r>
              <a:rPr lang="en-US" sz="2400" dirty="0" smtClean="0">
                <a:solidFill>
                  <a:srgbClr val="376092"/>
                </a:solidFill>
              </a:rPr>
              <a:t>9 Formal educators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solidFill>
                  <a:srgbClr val="376092"/>
                </a:solidFill>
              </a:rPr>
              <a:t>3 Informal educators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solidFill>
                  <a:srgbClr val="376092"/>
                </a:solidFill>
              </a:rPr>
              <a:t>3 Research scientists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solidFill>
                  <a:srgbClr val="376092"/>
                </a:solidFill>
              </a:rPr>
              <a:t>4 Technicians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solidFill>
                  <a:srgbClr val="376092"/>
                </a:solidFill>
              </a:rPr>
              <a:t>2 Graduate students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solidFill>
                  <a:srgbClr val="376092"/>
                </a:solidFill>
              </a:rPr>
              <a:t>1 Undergraduate</a:t>
            </a:r>
            <a:endParaRPr lang="en-US" sz="2400" dirty="0">
              <a:solidFill>
                <a:srgbClr val="376092"/>
              </a:solidFill>
            </a:endParaRPr>
          </a:p>
          <a:p>
            <a:pPr marL="457200" lvl="1" indent="0">
              <a:buNone/>
            </a:pPr>
            <a:endParaRPr lang="en-US" sz="2400" dirty="0"/>
          </a:p>
        </p:txBody>
      </p:sp>
      <p:pic>
        <p:nvPicPr>
          <p:cNvPr id="6" name="Picture 5" descr="IMG_0538 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32" y="2044171"/>
            <a:ext cx="4225391" cy="281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0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0594 6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" t="8664" r="18221" b="18945"/>
          <a:stretch/>
        </p:blipFill>
        <p:spPr>
          <a:xfrm rot="16200000">
            <a:off x="4087707" y="2542540"/>
            <a:ext cx="5202936" cy="3127248"/>
          </a:xfrm>
          <a:prstGeom prst="rect">
            <a:avLst/>
          </a:prstGeom>
        </p:spPr>
      </p:pic>
      <p:pic>
        <p:nvPicPr>
          <p:cNvPr id="9" name="Picture 8" descr="IMG_0838 glider 80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6" t="11612" r="3866" b="8672"/>
          <a:stretch/>
        </p:blipFill>
        <p:spPr>
          <a:xfrm>
            <a:off x="1893147" y="4193032"/>
            <a:ext cx="3913632" cy="2514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The </a:t>
            </a:r>
            <a:r>
              <a:rPr lang="en-US" sz="4000" dirty="0" smtClean="0"/>
              <a:t>Technologies &amp; the Team: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smtClean="0"/>
              <a:t>Glide with the Tide</a:t>
            </a:r>
            <a:br>
              <a:rPr lang="en-US" sz="3100" dirty="0" smtClean="0"/>
            </a:br>
            <a:r>
              <a:rPr lang="en-US" sz="2200" dirty="0" smtClean="0"/>
              <a:t>Dr. Jim O’Donnell, Kay Howard-</a:t>
            </a:r>
            <a:r>
              <a:rPr lang="en-US" sz="2200" dirty="0" err="1" smtClean="0"/>
              <a:t>Strobel</a:t>
            </a:r>
            <a:r>
              <a:rPr lang="en-US" sz="2200" dirty="0" smtClean="0"/>
              <a:t>, Dennis </a:t>
            </a:r>
            <a:r>
              <a:rPr lang="en-US" sz="2200" dirty="0" err="1" smtClean="0"/>
              <a:t>Arbige</a:t>
            </a:r>
            <a:endParaRPr lang="en-US" sz="2200" dirty="0"/>
          </a:p>
        </p:txBody>
      </p:sp>
      <p:pic>
        <p:nvPicPr>
          <p:cNvPr id="8" name="Picture 7" descr="IMG_0882 80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3" r="1892"/>
          <a:stretch/>
        </p:blipFill>
        <p:spPr>
          <a:xfrm>
            <a:off x="393531" y="1511300"/>
            <a:ext cx="3456432" cy="30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2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1112 polarized 8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24049" r="10994" b="21014"/>
          <a:stretch/>
        </p:blipFill>
        <p:spPr>
          <a:xfrm>
            <a:off x="1540927" y="3838997"/>
            <a:ext cx="6324600" cy="29676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The Technologies &amp; the Team:</a:t>
            </a:r>
            <a:br>
              <a:rPr lang="en-US" sz="4000" dirty="0" smtClean="0"/>
            </a:br>
            <a:r>
              <a:rPr lang="en-US" sz="3100" dirty="0" smtClean="0"/>
              <a:t>“Hiding in the Light”</a:t>
            </a:r>
            <a:br>
              <a:rPr lang="en-US" sz="3100" dirty="0" smtClean="0"/>
            </a:br>
            <a:r>
              <a:rPr lang="en-US" sz="2200" dirty="0" smtClean="0"/>
              <a:t>Dr. Heidi </a:t>
            </a:r>
            <a:r>
              <a:rPr lang="en-US" sz="2200" dirty="0" err="1" smtClean="0"/>
              <a:t>Dierssen</a:t>
            </a:r>
            <a:r>
              <a:rPr lang="en-US" sz="2200" dirty="0" smtClean="0"/>
              <a:t>, Kelley </a:t>
            </a:r>
            <a:r>
              <a:rPr lang="en-US" sz="2200" dirty="0" err="1" smtClean="0"/>
              <a:t>Bostrom</a:t>
            </a:r>
            <a:r>
              <a:rPr lang="en-US" sz="2200" dirty="0" smtClean="0"/>
              <a:t>, Brandon Russell </a:t>
            </a:r>
            <a:endParaRPr lang="en-US" sz="2200" dirty="0"/>
          </a:p>
        </p:txBody>
      </p:sp>
      <p:pic>
        <p:nvPicPr>
          <p:cNvPr id="6" name="Picture 5" descr="Surface Optics SOC710 image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08859"/>
            <a:ext cx="2150533" cy="1594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3745860"/>
            <a:ext cx="1358900" cy="1358900"/>
          </a:xfrm>
          <a:prstGeom prst="rect">
            <a:avLst/>
          </a:prstGeom>
        </p:spPr>
      </p:pic>
      <p:pic>
        <p:nvPicPr>
          <p:cNvPr id="8" name="Picture 7" descr="Lookdown_image cropp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5" b="4818"/>
          <a:stretch/>
        </p:blipFill>
        <p:spPr>
          <a:xfrm>
            <a:off x="6320367" y="1534856"/>
            <a:ext cx="2366433" cy="1527048"/>
          </a:xfrm>
          <a:prstGeom prst="rect">
            <a:avLst/>
          </a:prstGeom>
        </p:spPr>
      </p:pic>
      <p:pic>
        <p:nvPicPr>
          <p:cNvPr id="9" name="Picture 8" descr="Lookdown_analysis cropped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 r="8638"/>
          <a:stretch/>
        </p:blipFill>
        <p:spPr>
          <a:xfrm>
            <a:off x="6359692" y="2979204"/>
            <a:ext cx="2327108" cy="1542008"/>
          </a:xfrm>
          <a:prstGeom prst="rect">
            <a:avLst/>
          </a:prstGeom>
        </p:spPr>
      </p:pic>
      <p:pic>
        <p:nvPicPr>
          <p:cNvPr id="11" name="Picture 10" descr="IMG_1103 lab lasers 80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" b="12045"/>
          <a:stretch/>
        </p:blipFill>
        <p:spPr>
          <a:xfrm>
            <a:off x="2625179" y="1690326"/>
            <a:ext cx="3695188" cy="235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28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1324 plates extracting 8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5"/>
          <a:stretch/>
        </p:blipFill>
        <p:spPr>
          <a:xfrm>
            <a:off x="6057900" y="1623494"/>
            <a:ext cx="2761488" cy="2082312"/>
          </a:xfrm>
          <a:prstGeom prst="rect">
            <a:avLst/>
          </a:prstGeom>
        </p:spPr>
      </p:pic>
      <p:pic>
        <p:nvPicPr>
          <p:cNvPr id="6" name="Picture 5" descr="Samplers on BO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330" y="1623494"/>
            <a:ext cx="2776416" cy="2082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The Technologies &amp; the Team: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The Courtship of EVA &amp; BOB</a:t>
            </a:r>
            <a:br>
              <a:rPr lang="en-US" sz="3100" dirty="0" smtClean="0"/>
            </a:br>
            <a:r>
              <a:rPr lang="en-US" sz="2200" dirty="0" smtClean="0"/>
              <a:t>Dr. Penny Vlahos, Dr. John Hamilton, David Cady, Kevin Joy</a:t>
            </a:r>
            <a:endParaRPr lang="en-US" sz="2200" dirty="0"/>
          </a:p>
        </p:txBody>
      </p:sp>
      <p:pic>
        <p:nvPicPr>
          <p:cNvPr id="4" name="Picture 3" descr="IMG_1270 prep samplers 8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8" y="1623494"/>
            <a:ext cx="3128582" cy="2084418"/>
          </a:xfrm>
          <a:prstGeom prst="rect">
            <a:avLst/>
          </a:prstGeom>
        </p:spPr>
      </p:pic>
      <p:pic>
        <p:nvPicPr>
          <p:cNvPr id="5" name="Picture 4" descr="IMG_1264 GCMS 8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81" y="3707912"/>
            <a:ext cx="3043704" cy="2027868"/>
          </a:xfrm>
          <a:prstGeom prst="rect">
            <a:avLst/>
          </a:prstGeom>
        </p:spPr>
      </p:pic>
      <p:pic>
        <p:nvPicPr>
          <p:cNvPr id="7" name="Picture 6" descr="IMG_1342 chromatograp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85" y="3707912"/>
            <a:ext cx="2802603" cy="2027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9667" y="5852067"/>
            <a:ext cx="500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C5991"/>
                </a:solidFill>
              </a:rPr>
              <a:t>Ethylene Vinyl Acetate </a:t>
            </a:r>
            <a:r>
              <a:rPr lang="en-US" dirty="0" smtClean="0">
                <a:solidFill>
                  <a:srgbClr val="1C5991"/>
                </a:solidFill>
              </a:rPr>
              <a:t>Passive Chemical  </a:t>
            </a:r>
            <a:r>
              <a:rPr lang="en-US" dirty="0" smtClean="0">
                <a:solidFill>
                  <a:srgbClr val="1C5991"/>
                </a:solidFill>
              </a:rPr>
              <a:t>Samplers</a:t>
            </a:r>
            <a:endParaRPr lang="en-US" dirty="0">
              <a:solidFill>
                <a:srgbClr val="1C599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448" y="3707912"/>
            <a:ext cx="2696633" cy="2027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6448" y="5667401"/>
            <a:ext cx="2983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C5991"/>
                </a:solidFill>
              </a:rPr>
              <a:t>Penny Vlahos – Mother of EVA</a:t>
            </a:r>
            <a:endParaRPr lang="en-US" dirty="0">
              <a:solidFill>
                <a:srgbClr val="1C599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6448" y="3953933"/>
            <a:ext cx="821267" cy="128693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45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The Technologies</a:t>
            </a:r>
            <a:br>
              <a:rPr lang="en-US" sz="4000" dirty="0" smtClean="0"/>
            </a:br>
            <a:r>
              <a:rPr lang="en-US" sz="3100" dirty="0" smtClean="0"/>
              <a:t>Basic Observation Buoys (BOBs)</a:t>
            </a:r>
            <a:endParaRPr lang="en-US" sz="3100" dirty="0"/>
          </a:p>
        </p:txBody>
      </p:sp>
      <p:pic>
        <p:nvPicPr>
          <p:cNvPr id="10" name="Picture 9" descr="BIF full 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0838" y="1947986"/>
            <a:ext cx="3138309" cy="2353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5933" y="6480201"/>
            <a:ext cx="478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C5991"/>
                </a:solidFill>
              </a:rPr>
              <a:t>“Form ever follows function” Louis Sullivan, 1896</a:t>
            </a:r>
            <a:endParaRPr lang="en-US" dirty="0">
              <a:solidFill>
                <a:srgbClr val="1C5991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51883" y="3152809"/>
            <a:ext cx="51036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1C5991"/>
                </a:solidFill>
              </a:rPr>
              <a:t>Father of BOB -</a:t>
            </a:r>
            <a:r>
              <a:rPr lang="en-US" dirty="0" smtClean="0">
                <a:solidFill>
                  <a:srgbClr val="1C5991"/>
                </a:solidFill>
                <a:cs typeface="+mn-cs"/>
              </a:rPr>
              <a:t> Doug Levin,  Washington </a:t>
            </a:r>
            <a:r>
              <a:rPr lang="en-US" dirty="0">
                <a:solidFill>
                  <a:srgbClr val="1C5991"/>
                </a:solidFill>
                <a:cs typeface="+mn-cs"/>
              </a:rPr>
              <a:t>College, </a:t>
            </a:r>
            <a:r>
              <a:rPr lang="en-US" dirty="0" smtClean="0">
                <a:solidFill>
                  <a:srgbClr val="1C5991"/>
                </a:solidFill>
                <a:cs typeface="+mn-cs"/>
              </a:rPr>
              <a:t>PA</a:t>
            </a:r>
          </a:p>
          <a:p>
            <a:pPr>
              <a:defRPr/>
            </a:pPr>
            <a:r>
              <a:rPr lang="en-US" dirty="0" smtClean="0">
                <a:solidFill>
                  <a:srgbClr val="1C5991"/>
                </a:solidFill>
              </a:rPr>
              <a:t>COSEE- Southeast</a:t>
            </a:r>
          </a:p>
          <a:p>
            <a:pPr>
              <a:defRPr/>
            </a:pPr>
            <a:r>
              <a:rPr lang="en-US" dirty="0" smtClean="0">
                <a:solidFill>
                  <a:srgbClr val="1C5991"/>
                </a:solidFill>
                <a:cs typeface="+mn-cs"/>
              </a:rPr>
              <a:t>SECOORA</a:t>
            </a:r>
            <a:endParaRPr lang="en-US" dirty="0">
              <a:solidFill>
                <a:srgbClr val="1C5991"/>
              </a:solidFill>
              <a:cs typeface="+mn-cs"/>
            </a:endParaRPr>
          </a:p>
        </p:txBody>
      </p:sp>
      <p:pic>
        <p:nvPicPr>
          <p:cNvPr id="7" name="Picture 8" descr="DSC_12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17833" r="5396" b="32780"/>
          <a:stretch>
            <a:fillRect/>
          </a:stretch>
        </p:blipFill>
        <p:spPr bwMode="auto">
          <a:xfrm>
            <a:off x="330199" y="1555697"/>
            <a:ext cx="4487334" cy="164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3935960"/>
            <a:ext cx="1701800" cy="25442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 descr="IMG_1300 build a bob 80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r="14063"/>
          <a:stretch/>
        </p:blipFill>
        <p:spPr>
          <a:xfrm>
            <a:off x="3549308" y="3477276"/>
            <a:ext cx="3813048" cy="303028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65200" y="2125133"/>
            <a:ext cx="508000" cy="508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64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The Technologies: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Settling Plates</a:t>
            </a:r>
            <a:endParaRPr lang="en-US" sz="3100" dirty="0"/>
          </a:p>
        </p:txBody>
      </p:sp>
      <p:pic>
        <p:nvPicPr>
          <p:cNvPr id="5" name="Picture 4" descr="Avery Point Sampler - Aug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09" y="1544637"/>
            <a:ext cx="4905729" cy="3679296"/>
          </a:xfrm>
          <a:prstGeom prst="rect">
            <a:avLst/>
          </a:prstGeom>
        </p:spPr>
      </p:pic>
      <p:pic>
        <p:nvPicPr>
          <p:cNvPr id="6" name="Picture 5" descr="IMG_1313 examinin settle plates 8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4201429"/>
            <a:ext cx="3695700" cy="2462260"/>
          </a:xfrm>
          <a:prstGeom prst="rect">
            <a:avLst/>
          </a:prstGeom>
        </p:spPr>
      </p:pic>
      <p:pic>
        <p:nvPicPr>
          <p:cNvPr id="4" name="Picture 3" descr="bottom vi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544638"/>
            <a:ext cx="4063999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0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4077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Arial"/>
              </a:rPr>
              <a:t>A </a:t>
            </a:r>
            <a:r>
              <a:rPr lang="en-US" sz="3600" dirty="0">
                <a:cs typeface="Arial"/>
              </a:rPr>
              <a:t>growing network of BOBs</a:t>
            </a:r>
            <a:r>
              <a:rPr lang="en-US" sz="3600" i="1" dirty="0">
                <a:cs typeface="Arial"/>
              </a:rPr>
              <a:t/>
            </a:r>
            <a:br>
              <a:rPr lang="en-US" sz="3600" i="1" dirty="0">
                <a:cs typeface="Arial"/>
              </a:rPr>
            </a:br>
            <a:r>
              <a:rPr lang="en-US" sz="2800" dirty="0" smtClean="0">
                <a:cs typeface="Arial"/>
              </a:rPr>
              <a:t>A Community of Practice?</a:t>
            </a:r>
            <a:endParaRPr lang="en-US" sz="2800" i="1" dirty="0"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48268" y="1295399"/>
            <a:ext cx="7086600" cy="4364038"/>
            <a:chOff x="914400" y="1447800"/>
            <a:chExt cx="7086600" cy="4364038"/>
          </a:xfrm>
        </p:grpSpPr>
        <p:pic>
          <p:nvPicPr>
            <p:cNvPr id="18" name="Picture 3" descr="bobs_us_ma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447800"/>
              <a:ext cx="7086600" cy="436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990600" y="1676400"/>
              <a:ext cx="6934200" cy="3932238"/>
              <a:chOff x="990600" y="1676400"/>
              <a:chExt cx="6934200" cy="3932238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0600" y="1676400"/>
                <a:ext cx="1211263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1" name="Group 7"/>
              <p:cNvGrpSpPr>
                <a:grpSpLocks/>
              </p:cNvGrpSpPr>
              <p:nvPr/>
            </p:nvGrpSpPr>
            <p:grpSpPr bwMode="auto">
              <a:xfrm>
                <a:off x="6858000" y="4572000"/>
                <a:ext cx="1066800" cy="1036638"/>
                <a:chOff x="6553200" y="4419600"/>
                <a:chExt cx="1653988" cy="1568843"/>
              </a:xfrm>
            </p:grpSpPr>
            <p:sp>
              <p:nvSpPr>
                <p:cNvPr id="28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6553200" y="4419600"/>
                  <a:ext cx="1653988" cy="156884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45720" rIns="45720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400">
                      <a:solidFill>
                        <a:schemeClr val="bg1"/>
                      </a:solidFill>
                    </a:rPr>
                    <a:t>Daniel Hand</a:t>
                  </a:r>
                </a:p>
              </p:txBody>
            </p:sp>
            <p:pic>
              <p:nvPicPr>
                <p:cNvPr id="29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1343" y="4773412"/>
                  <a:ext cx="1170278" cy="1125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0" y="4724400"/>
                <a:ext cx="1412875" cy="776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800" y="3200400"/>
                <a:ext cx="19050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800" y="2438400"/>
                <a:ext cx="2581275" cy="436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5" name="Group 13"/>
              <p:cNvGrpSpPr>
                <a:grpSpLocks/>
              </p:cNvGrpSpPr>
              <p:nvPr/>
            </p:nvGrpSpPr>
            <p:grpSpPr bwMode="auto">
              <a:xfrm>
                <a:off x="4191000" y="3810000"/>
                <a:ext cx="914400" cy="1295400"/>
                <a:chOff x="3505200" y="4343400"/>
                <a:chExt cx="914400" cy="1295400"/>
              </a:xfrm>
            </p:grpSpPr>
            <p:sp>
              <p:nvSpPr>
                <p:cNvPr id="26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3505200" y="4343400"/>
                  <a:ext cx="914400" cy="1295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45720" rIns="45720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200" b="1"/>
                    <a:t>Westhill</a:t>
                  </a:r>
                </a:p>
                <a:p>
                  <a:pPr algn="ctr"/>
                  <a:r>
                    <a:rPr lang="en-US" sz="1200" b="1"/>
                    <a:t>High School</a:t>
                  </a:r>
                </a:p>
              </p:txBody>
            </p:sp>
            <p:pic>
              <p:nvPicPr>
                <p:cNvPr id="27" name="Picture 7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9280" y="4724400"/>
                  <a:ext cx="681496" cy="904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31" name="TextBox 30"/>
          <p:cNvSpPr txBox="1"/>
          <p:nvPr/>
        </p:nvSpPr>
        <p:spPr>
          <a:xfrm>
            <a:off x="1159931" y="5646670"/>
            <a:ext cx="73829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C5991"/>
                </a:solidFill>
              </a:rPr>
              <a:t>The Domain – developing a shared competence</a:t>
            </a:r>
          </a:p>
          <a:p>
            <a:r>
              <a:rPr lang="en-US" dirty="0" smtClean="0">
                <a:solidFill>
                  <a:srgbClr val="1C5991"/>
                </a:solidFill>
              </a:rPr>
              <a:t>The Community – engaging in joint activities, discussions, share information</a:t>
            </a:r>
          </a:p>
          <a:p>
            <a:r>
              <a:rPr lang="en-US" dirty="0" smtClean="0">
                <a:solidFill>
                  <a:srgbClr val="1C5991"/>
                </a:solidFill>
              </a:rPr>
              <a:t>The Practice – develop a shared repertoire of resources, experiences, tools</a:t>
            </a:r>
          </a:p>
          <a:p>
            <a:r>
              <a:rPr lang="en-US" sz="1400" dirty="0" smtClean="0">
                <a:solidFill>
                  <a:srgbClr val="1C5991"/>
                </a:solidFill>
              </a:rPr>
              <a:t>Wenger, 2001</a:t>
            </a:r>
          </a:p>
        </p:txBody>
      </p:sp>
    </p:spTree>
    <p:extLst>
      <p:ext uri="{BB962C8B-B14F-4D97-AF65-F5344CB8AC3E}">
        <p14:creationId xmlns:p14="http://schemas.microsoft.com/office/powerpoint/2010/main" val="3113217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704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Technologies to Support </a:t>
            </a:r>
            <a:br>
              <a:rPr lang="en-US" sz="3200" dirty="0" smtClean="0"/>
            </a:br>
            <a:r>
              <a:rPr lang="en-US" sz="3200" dirty="0" smtClean="0"/>
              <a:t>Communities of Practice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867390" y="4810499"/>
            <a:ext cx="3352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C5991"/>
                </a:solidFill>
              </a:rPr>
              <a:t>* - Wenger 2001 – “Supporting Communities of Practice: a Survey of Community-oriented Technologies”</a:t>
            </a:r>
            <a:endParaRPr lang="en-US" sz="1400" dirty="0">
              <a:solidFill>
                <a:srgbClr val="1C599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390" y="2228166"/>
            <a:ext cx="29040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C5991"/>
                </a:solidFill>
              </a:rPr>
              <a:t>Characteristics of Technology Platforms for Communities of Practice*: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C5991"/>
                </a:solidFill>
              </a:rPr>
              <a:t>Easy to learn &amp; use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C5991"/>
                </a:solidFill>
              </a:rPr>
              <a:t>Easily integrated with other commonly used software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C5991"/>
                </a:solidFill>
              </a:rPr>
              <a:t>Not too expensive</a:t>
            </a:r>
            <a:endParaRPr lang="en-US" dirty="0">
              <a:solidFill>
                <a:srgbClr val="1C5991"/>
              </a:solidFill>
            </a:endParaRPr>
          </a:p>
        </p:txBody>
      </p:sp>
      <p:pic>
        <p:nvPicPr>
          <p:cNvPr id="5" name="Picture 4" descr="EVA BOB1 PA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1176231"/>
            <a:ext cx="4025900" cy="2640145"/>
          </a:xfrm>
          <a:prstGeom prst="rect">
            <a:avLst/>
          </a:prstGeom>
        </p:spPr>
      </p:pic>
      <p:pic>
        <p:nvPicPr>
          <p:cNvPr id="6" name="Picture 5" descr="EVA BOB settl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3691465"/>
            <a:ext cx="4025900" cy="306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59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70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Community-oriented Technologies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650990" y="6257442"/>
            <a:ext cx="631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C5991"/>
                </a:solidFill>
              </a:rPr>
              <a:t>* - Wenger 2001 – “Supporting Communities of Practice: a Survey of Community-oriented Technologies”</a:t>
            </a:r>
            <a:endParaRPr lang="en-US" sz="1400" dirty="0">
              <a:solidFill>
                <a:srgbClr val="1C599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9268" y="5676484"/>
            <a:ext cx="682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C5991"/>
                </a:solidFill>
              </a:rPr>
              <a:t>“ a shared workspace for synchronous electronic collaboration, discussion, a document repository, community management tools”</a:t>
            </a:r>
            <a:endParaRPr lang="en-US" dirty="0">
              <a:solidFill>
                <a:srgbClr val="1C599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02734" y="1252907"/>
            <a:ext cx="7450667" cy="4423577"/>
            <a:chOff x="702734" y="1252907"/>
            <a:chExt cx="7450667" cy="4423577"/>
          </a:xfrm>
        </p:grpSpPr>
        <p:pic>
          <p:nvPicPr>
            <p:cNvPr id="7" name="Picture 6" descr="Google Maps to Doc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34" y="1252907"/>
              <a:ext cx="7450667" cy="4423577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3031067" y="1354673"/>
              <a:ext cx="1600200" cy="3166534"/>
              <a:chOff x="3031067" y="1193800"/>
              <a:chExt cx="1600200" cy="3166534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3031067" y="4064000"/>
                <a:ext cx="508000" cy="296334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flipV="1">
                <a:off x="3539067" y="4157133"/>
                <a:ext cx="1092200" cy="7620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3234266" y="1193800"/>
                <a:ext cx="1397001" cy="287020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25699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TTE Evaluation - Methods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Formal and Informal Educators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Ocean technology content pre/post </a:t>
            </a:r>
          </a:p>
          <a:p>
            <a:pPr lvl="2">
              <a:buFont typeface="Courier New" pitchFamily="49" charset="0"/>
              <a:buChar char="o"/>
            </a:pPr>
            <a:r>
              <a:rPr lang="en-US" dirty="0" smtClean="0"/>
              <a:t>Based on overview of ocean technology presented to all participants at the start of the program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Concept map pre/post</a:t>
            </a:r>
          </a:p>
          <a:p>
            <a:pPr lvl="2">
              <a:buFont typeface="Courier New" pitchFamily="49" charset="0"/>
              <a:buChar char="o"/>
            </a:pPr>
            <a:r>
              <a:rPr lang="en-US" dirty="0" smtClean="0"/>
              <a:t>Allows for TTE-specific quantitative and qualitative analyses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n=12 (4 per TTE)</a:t>
            </a:r>
          </a:p>
          <a:p>
            <a:pPr lvl="0"/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Scientists/Technicians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Concept map pre/post; n=7 </a:t>
            </a:r>
          </a:p>
          <a:p>
            <a:pPr lvl="2">
              <a:buFont typeface="Courier New" pitchFamily="49" charset="0"/>
              <a:buChar char="o"/>
            </a:pPr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Gliders n=1; Hiding in the Light n=2; EVA &amp; BOB n=4</a:t>
            </a:r>
            <a:endParaRPr lang="en-US" dirty="0">
              <a:solidFill>
                <a:srgbClr val="4F81BD">
                  <a:lumMod val="75000"/>
                </a:srgbClr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3631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C5991"/>
                </a:solidFill>
              </a:rPr>
              <a:t>COSEE-TEK Overview</a:t>
            </a:r>
          </a:p>
          <a:p>
            <a:r>
              <a:rPr lang="en-US" sz="2800" dirty="0" smtClean="0">
                <a:solidFill>
                  <a:srgbClr val="1C5991"/>
                </a:solidFill>
              </a:rPr>
              <a:t>Teacher Technology Experiences (TTEs)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rgbClr val="1C5991"/>
                </a:solidFill>
              </a:rPr>
              <a:t>Educational Resource Development</a:t>
            </a:r>
          </a:p>
          <a:p>
            <a:r>
              <a:rPr lang="en-US" sz="2800" dirty="0" smtClean="0">
                <a:solidFill>
                  <a:srgbClr val="1C5991"/>
                </a:solidFill>
              </a:rPr>
              <a:t>Results of TTE Evaluation</a:t>
            </a:r>
            <a:endParaRPr lang="en-US" sz="2800" dirty="0">
              <a:solidFill>
                <a:srgbClr val="1C599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Ocean Technology Content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Format: Multiple choice, true/false, short answer, ranking</a:t>
            </a:r>
          </a:p>
          <a:p>
            <a:r>
              <a:rPr lang="en-US" sz="2800" dirty="0" smtClean="0"/>
              <a:t>Mean percent change in score:</a:t>
            </a:r>
            <a:endParaRPr lang="en-US" sz="2800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Glide with the Tide TTE: </a:t>
            </a:r>
            <a:r>
              <a:rPr lang="en-US" dirty="0" smtClean="0"/>
              <a:t>+ 8%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Hiding in the Light TTE: </a:t>
            </a:r>
            <a:r>
              <a:rPr lang="en-US" dirty="0" smtClean="0"/>
              <a:t>+ 14%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EVA &amp; BOB TTE: </a:t>
            </a:r>
            <a:r>
              <a:rPr lang="en-US" dirty="0" smtClean="0"/>
              <a:t>+ 11%</a:t>
            </a:r>
            <a:endParaRPr lang="en-US" dirty="0"/>
          </a:p>
          <a:p>
            <a:r>
              <a:rPr lang="en-US" sz="2800" dirty="0" smtClean="0"/>
              <a:t>Understanding of ocean technology best reflected in post-test short answers – specific &amp; relevant vs. “I’m not sure” (pre)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644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Concept Maps - Educators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Root prompt: </a:t>
            </a:r>
            <a:r>
              <a:rPr lang="en-US" sz="2400" i="1" dirty="0" smtClean="0"/>
              <a:t>What do you know about ocean technology?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Mean change in number of concepts: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/>
              <a:t>Glide with the Tide TTE: +16.5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/>
              <a:t>Hiding in the Light TTE: +26.0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/>
              <a:t>EVA &amp; BOB TTE: +16.5</a:t>
            </a:r>
          </a:p>
          <a:p>
            <a:r>
              <a:rPr lang="en-US" sz="2400" dirty="0" smtClean="0"/>
              <a:t>Many pre-maps cited ocean “facts” having little to do with ocean technology</a:t>
            </a:r>
          </a:p>
          <a:p>
            <a:r>
              <a:rPr lang="en-US" sz="2400" dirty="0" smtClean="0"/>
              <a:t>Post-concept maps included specific examples from the TTE experience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811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Concept Maps - Scientists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Root prompt: </a:t>
            </a:r>
            <a:r>
              <a:rPr lang="en-US" sz="2400" i="1" dirty="0"/>
              <a:t>What do you know about </a:t>
            </a:r>
            <a:r>
              <a:rPr lang="en-US" sz="2400" i="1" dirty="0" smtClean="0"/>
              <a:t>formal and informal education?</a:t>
            </a:r>
            <a:endParaRPr lang="en-US" sz="2400" i="1" dirty="0"/>
          </a:p>
          <a:p>
            <a:r>
              <a:rPr lang="en-US" sz="2400" dirty="0"/>
              <a:t> Mean change in number of concepts: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Glide with the Tide </a:t>
            </a:r>
            <a:r>
              <a:rPr lang="en-US" sz="2400" dirty="0" smtClean="0"/>
              <a:t>TTE (n=1): -3</a:t>
            </a:r>
          </a:p>
          <a:p>
            <a:pPr lvl="2">
              <a:buFont typeface="Courier New" pitchFamily="49" charset="0"/>
              <a:buChar char="o"/>
            </a:pPr>
            <a:r>
              <a:rPr lang="en-US" dirty="0" smtClean="0"/>
              <a:t>Focused on own experience/his own children in school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Hiding in the Light </a:t>
            </a:r>
            <a:r>
              <a:rPr lang="en-US" sz="2400" dirty="0" smtClean="0"/>
              <a:t>TTE (n=2): +10</a:t>
            </a:r>
            <a:endParaRPr lang="en-US" sz="2400" dirty="0"/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EVA &amp; BOB </a:t>
            </a:r>
            <a:r>
              <a:rPr lang="en-US" sz="2400" dirty="0" smtClean="0"/>
              <a:t>TTE (n=4): +8</a:t>
            </a: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 smtClean="0"/>
              <a:t>Post-concept maps reflect discussions between scientists and educators during TTE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8979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Future Considerations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45933"/>
          </a:xfrm>
        </p:spPr>
        <p:txBody>
          <a:bodyPr>
            <a:noAutofit/>
          </a:bodyPr>
          <a:lstStyle/>
          <a:p>
            <a:r>
              <a:rPr lang="en-US" sz="2400" dirty="0" smtClean="0"/>
              <a:t>Refinement of Ocean Technology content pre/post to better reflect overview of ocean technology and TTE topics</a:t>
            </a:r>
          </a:p>
          <a:p>
            <a:r>
              <a:rPr lang="en-US" sz="2400" dirty="0" smtClean="0"/>
              <a:t>Follow up with scientists and technicians regarding understanding of how their research can be incorporated into K-12 formal and informal education</a:t>
            </a:r>
          </a:p>
          <a:p>
            <a:r>
              <a:rPr lang="en-US" sz="2400" dirty="0" smtClean="0"/>
              <a:t>Analysis of </a:t>
            </a:r>
            <a:r>
              <a:rPr lang="en-US" sz="2400" dirty="0"/>
              <a:t>clusters of concepts (e.g., level, depth, width</a:t>
            </a:r>
            <a:r>
              <a:rPr lang="en-US" sz="2400" dirty="0" smtClean="0"/>
              <a:t>) and analysis of complexity of the concept map (Walters, 2009)*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346200" y="5461000"/>
            <a:ext cx="6646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C5991"/>
                </a:solidFill>
              </a:rPr>
              <a:t>*Walters, H. (2009). Concept mapping: Mixed methods data for measuring teacher learning as an NSF –funded professional development program (COSEE Great Lakes). </a:t>
            </a:r>
            <a:r>
              <a:rPr lang="en-US" i="1" dirty="0">
                <a:solidFill>
                  <a:srgbClr val="1C5991"/>
                </a:solidFill>
              </a:rPr>
              <a:t>National Forum of Teacher Education Journal</a:t>
            </a:r>
            <a:r>
              <a:rPr lang="en-US" dirty="0">
                <a:solidFill>
                  <a:srgbClr val="1C5991"/>
                </a:solidFill>
              </a:rPr>
              <a:t>; 19:3, 1-16.</a:t>
            </a:r>
            <a:endParaRPr lang="en-US" dirty="0">
              <a:solidFill>
                <a:srgbClr val="1C59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4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Summary &amp; Future TTEs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TTE’s are an effective professional development activity for educators</a:t>
            </a:r>
          </a:p>
          <a:p>
            <a:r>
              <a:rPr lang="en-US" sz="2400" dirty="0" smtClean="0"/>
              <a:t>TTE’s provide scientists with </a:t>
            </a:r>
            <a:r>
              <a:rPr lang="en-US" sz="2400" dirty="0" smtClean="0"/>
              <a:t>technology-based </a:t>
            </a:r>
            <a:r>
              <a:rPr lang="en-US" sz="2400" dirty="0" smtClean="0"/>
              <a:t>broader </a:t>
            </a:r>
            <a:r>
              <a:rPr lang="en-US" sz="2400" dirty="0" smtClean="0"/>
              <a:t>impacts</a:t>
            </a:r>
          </a:p>
          <a:p>
            <a:r>
              <a:rPr lang="en-US" sz="2400" dirty="0" smtClean="0"/>
              <a:t>Developing a Community of Practice with IT tools</a:t>
            </a:r>
          </a:p>
          <a:p>
            <a:r>
              <a:rPr lang="en-US" sz="2400" dirty="0" smtClean="0"/>
              <a:t>2012 TTE’s will feature:</a:t>
            </a:r>
          </a:p>
          <a:p>
            <a:pPr lvl="1"/>
            <a:r>
              <a:rPr lang="en-US" sz="2400" dirty="0" smtClean="0"/>
              <a:t>The expansion of the EVA-BOB relationship</a:t>
            </a:r>
          </a:p>
          <a:p>
            <a:pPr lvl="1"/>
            <a:r>
              <a:rPr lang="en-US" sz="2400" dirty="0" err="1" smtClean="0"/>
              <a:t>Multibeam</a:t>
            </a:r>
            <a:r>
              <a:rPr lang="en-US" sz="2400" dirty="0" smtClean="0"/>
              <a:t> &amp; side scan sonars</a:t>
            </a:r>
          </a:p>
          <a:p>
            <a:pPr lvl="1"/>
            <a:r>
              <a:rPr lang="en-US" sz="2400" dirty="0" smtClean="0"/>
              <a:t>Remotely Operated Vehicles</a:t>
            </a:r>
            <a:endParaRPr lang="en-US" sz="2400" dirty="0"/>
          </a:p>
        </p:txBody>
      </p:sp>
      <p:pic>
        <p:nvPicPr>
          <p:cNvPr id="2" name="Picture 1" descr="Corner Rise multibeam w: dive tra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7" y="5175881"/>
            <a:ext cx="3420533" cy="1385786"/>
          </a:xfrm>
          <a:prstGeom prst="rect">
            <a:avLst/>
          </a:prstGeom>
        </p:spPr>
      </p:pic>
      <p:pic>
        <p:nvPicPr>
          <p:cNvPr id="16" name="Picture 15" descr="IMG_08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313" y="4473193"/>
            <a:ext cx="2780986" cy="208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28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4038"/>
            <a:ext cx="8229600" cy="897670"/>
          </a:xfrm>
        </p:spPr>
        <p:txBody>
          <a:bodyPr>
            <a:noAutofit/>
          </a:bodyPr>
          <a:lstStyle/>
          <a:p>
            <a:r>
              <a:rPr lang="en-US" sz="3600" dirty="0" smtClean="0"/>
              <a:t>How We Think of the Ocean in Space &amp; Time – </a:t>
            </a:r>
            <a:r>
              <a:rPr lang="en-US" sz="3600" dirty="0"/>
              <a:t>H</a:t>
            </a:r>
            <a:r>
              <a:rPr lang="en-US" sz="3600" dirty="0" smtClean="0"/>
              <a:t>enry </a:t>
            </a:r>
            <a:r>
              <a:rPr lang="en-US" sz="3600" dirty="0" err="1" smtClean="0"/>
              <a:t>Stommel</a:t>
            </a:r>
            <a:r>
              <a:rPr lang="en-US" sz="3600" dirty="0" smtClean="0"/>
              <a:t>, 1963</a:t>
            </a:r>
            <a:endParaRPr lang="en-US" sz="3600" dirty="0"/>
          </a:p>
        </p:txBody>
      </p:sp>
      <p:pic>
        <p:nvPicPr>
          <p:cNvPr id="3" name="Picture 2" descr="Vance and Doel 074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89" y="1746768"/>
            <a:ext cx="6859444" cy="4721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8930" y="6467843"/>
            <a:ext cx="1955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06DB1"/>
                </a:solidFill>
              </a:rPr>
              <a:t>From Vance and </a:t>
            </a:r>
            <a:r>
              <a:rPr lang="en-US" sz="1200" dirty="0" err="1" smtClean="0">
                <a:solidFill>
                  <a:srgbClr val="306DB1"/>
                </a:solidFill>
              </a:rPr>
              <a:t>Doel</a:t>
            </a:r>
            <a:r>
              <a:rPr lang="en-US" sz="1200" dirty="0" smtClean="0">
                <a:solidFill>
                  <a:srgbClr val="306DB1"/>
                </a:solidFill>
              </a:rPr>
              <a:t>, 2010</a:t>
            </a:r>
            <a:endParaRPr lang="en-US" sz="1200" dirty="0">
              <a:solidFill>
                <a:srgbClr val="306D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66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4705"/>
            <a:ext cx="8382000" cy="897670"/>
          </a:xfrm>
        </p:spPr>
        <p:txBody>
          <a:bodyPr>
            <a:noAutofit/>
          </a:bodyPr>
          <a:lstStyle/>
          <a:p>
            <a:r>
              <a:rPr lang="en-US" sz="3600" dirty="0" smtClean="0"/>
              <a:t>Biological Oceanography in </a:t>
            </a:r>
            <a:br>
              <a:rPr lang="en-US" sz="3600" dirty="0" smtClean="0"/>
            </a:br>
            <a:r>
              <a:rPr lang="en-US" sz="3600" dirty="0" smtClean="0"/>
              <a:t>Space &amp; Time </a:t>
            </a:r>
            <a:endParaRPr lang="en-US" sz="3600" dirty="0"/>
          </a:p>
        </p:txBody>
      </p:sp>
      <p:pic>
        <p:nvPicPr>
          <p:cNvPr id="4" name="Picture 3" descr="Haury et al 1978 in Vance and Doel 0749 v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86329"/>
            <a:ext cx="7455319" cy="4366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9728" y="6190845"/>
            <a:ext cx="1955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306DB1"/>
                </a:solidFill>
              </a:rPr>
              <a:t>Haury</a:t>
            </a:r>
            <a:r>
              <a:rPr lang="en-US" sz="1200" dirty="0" smtClean="0">
                <a:solidFill>
                  <a:srgbClr val="306DB1"/>
                </a:solidFill>
              </a:rPr>
              <a:t> et al. 1978</a:t>
            </a:r>
            <a:endParaRPr lang="en-US" sz="1200" dirty="0">
              <a:solidFill>
                <a:srgbClr val="306D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45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Technologies to Study the Ocean in Multiple Dimensions</a:t>
            </a:r>
            <a:endParaRPr lang="en-US" sz="3600" dirty="0"/>
          </a:p>
        </p:txBody>
      </p:sp>
      <p:pic>
        <p:nvPicPr>
          <p:cNvPr id="4" name="Picture 10" descr="tuck200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33" y="1532466"/>
            <a:ext cx="6341534" cy="491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65396" y="6476999"/>
            <a:ext cx="448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C5991"/>
                </a:solidFill>
              </a:rPr>
              <a:t>Rutgers University Institute of Marine and Coastal Sciences</a:t>
            </a:r>
            <a:endParaRPr lang="en-US" sz="1400" dirty="0">
              <a:solidFill>
                <a:srgbClr val="1C59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02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67" y="14393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COSEE-TEK Ocean </a:t>
            </a:r>
            <a:br>
              <a:rPr lang="en-US" sz="3600" dirty="0" smtClean="0"/>
            </a:br>
            <a:r>
              <a:rPr lang="en-US" sz="3600" dirty="0" smtClean="0"/>
              <a:t>Technology Framework</a:t>
            </a:r>
            <a:endParaRPr lang="en-US" sz="3600" dirty="0"/>
          </a:p>
        </p:txBody>
      </p:sp>
      <p:grpSp>
        <p:nvGrpSpPr>
          <p:cNvPr id="3" name="Group 2"/>
          <p:cNvGrpSpPr/>
          <p:nvPr/>
        </p:nvGrpSpPr>
        <p:grpSpPr>
          <a:xfrm>
            <a:off x="1008061" y="1328738"/>
            <a:ext cx="7363635" cy="4853351"/>
            <a:chOff x="1008061" y="1438809"/>
            <a:chExt cx="7363635" cy="4853351"/>
          </a:xfrm>
        </p:grpSpPr>
        <p:grpSp>
          <p:nvGrpSpPr>
            <p:cNvPr id="4" name="Group 63"/>
            <p:cNvGrpSpPr>
              <a:grpSpLocks/>
            </p:cNvGrpSpPr>
            <p:nvPr/>
          </p:nvGrpSpPr>
          <p:grpSpPr bwMode="auto">
            <a:xfrm>
              <a:off x="5791200" y="2438400"/>
              <a:ext cx="914400" cy="1298575"/>
              <a:chOff x="3505200" y="2743200"/>
              <a:chExt cx="914400" cy="1298377"/>
            </a:xfrm>
          </p:grpSpPr>
          <p:pic>
            <p:nvPicPr>
              <p:cNvPr id="5" name="Picture 61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505200" y="2743200"/>
                <a:ext cx="914400" cy="1030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 Box 31"/>
              <p:cNvSpPr txBox="1">
                <a:spLocks noChangeArrowheads="1"/>
              </p:cNvSpPr>
              <p:nvPr/>
            </p:nvSpPr>
            <p:spPr bwMode="auto">
              <a:xfrm>
                <a:off x="3700844" y="3733800"/>
                <a:ext cx="56635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>
                    <a:latin typeface="Calibri" charset="0"/>
                  </a:rPr>
                  <a:t>Ships</a:t>
                </a:r>
              </a:p>
            </p:txBody>
          </p:sp>
        </p:grp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1143613" y="1438809"/>
              <a:ext cx="7228083" cy="48533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latin typeface="Calibri" charset="0"/>
              </a:endParaRPr>
            </a:p>
          </p:txBody>
        </p:sp>
        <p:sp>
          <p:nvSpPr>
            <p:cNvPr id="10" name="Line 4"/>
            <p:cNvSpPr>
              <a:spLocks noChangeShapeType="1"/>
            </p:cNvSpPr>
            <p:nvPr/>
          </p:nvSpPr>
          <p:spPr bwMode="auto">
            <a:xfrm>
              <a:off x="1644023" y="5743466"/>
              <a:ext cx="602981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578342" y="5754551"/>
              <a:ext cx="6330981" cy="349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Meters                                  SPACE                                    100’s Kms</a:t>
              </a:r>
            </a:p>
          </p:txBody>
        </p: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1008061" y="1803780"/>
              <a:ext cx="690470" cy="3939104"/>
              <a:chOff x="470" y="1088"/>
              <a:chExt cx="489" cy="2848"/>
            </a:xfrm>
          </p:grpSpPr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>
                <a:off x="904" y="1088"/>
                <a:ext cx="8" cy="28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arrow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Text Box 10"/>
              <p:cNvSpPr txBox="1">
                <a:spLocks noChangeArrowheads="1"/>
              </p:cNvSpPr>
              <p:nvPr/>
            </p:nvSpPr>
            <p:spPr bwMode="auto">
              <a:xfrm>
                <a:off x="566" y="2016"/>
                <a:ext cx="196" cy="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>
                    <a:latin typeface="Calibri" charset="0"/>
                  </a:rPr>
                  <a:t>TIME</a:t>
                </a:r>
              </a:p>
            </p:txBody>
          </p:sp>
          <p:sp>
            <p:nvSpPr>
              <p:cNvPr id="45" name="Text Box 11"/>
              <p:cNvSpPr txBox="1">
                <a:spLocks noChangeArrowheads="1"/>
              </p:cNvSpPr>
              <p:nvPr/>
            </p:nvSpPr>
            <p:spPr bwMode="auto">
              <a:xfrm>
                <a:off x="470" y="1175"/>
                <a:ext cx="379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latin typeface="Calibri" charset="0"/>
                  </a:rPr>
                  <a:t>Years</a:t>
                </a:r>
              </a:p>
            </p:txBody>
          </p:sp>
          <p:sp>
            <p:nvSpPr>
              <p:cNvPr id="46" name="Text Box 12"/>
              <p:cNvSpPr txBox="1">
                <a:spLocks noChangeArrowheads="1"/>
              </p:cNvSpPr>
              <p:nvPr/>
            </p:nvSpPr>
            <p:spPr bwMode="auto">
              <a:xfrm>
                <a:off x="470" y="3743"/>
                <a:ext cx="489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latin typeface="Calibri" charset="0"/>
                  </a:rPr>
                  <a:t>Minutes</a:t>
                </a:r>
              </a:p>
            </p:txBody>
          </p:sp>
        </p:grpSp>
        <p:grpSp>
          <p:nvGrpSpPr>
            <p:cNvPr id="13" name="Group 36"/>
            <p:cNvGrpSpPr>
              <a:grpSpLocks/>
            </p:cNvGrpSpPr>
            <p:nvPr/>
          </p:nvGrpSpPr>
          <p:grpSpPr bwMode="auto">
            <a:xfrm>
              <a:off x="6679010" y="2228152"/>
              <a:ext cx="1196671" cy="1365245"/>
              <a:chOff x="6705600" y="1819275"/>
              <a:chExt cx="1185863" cy="1368519"/>
            </a:xfrm>
          </p:grpSpPr>
          <p:pic>
            <p:nvPicPr>
              <p:cNvPr id="41" name="Picture 6" descr="n1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05600" y="1819275"/>
                <a:ext cx="1185863" cy="1174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Text Box 21"/>
              <p:cNvSpPr txBox="1">
                <a:spLocks noChangeArrowheads="1"/>
              </p:cNvSpPr>
              <p:nvPr/>
            </p:nvSpPr>
            <p:spPr bwMode="auto">
              <a:xfrm>
                <a:off x="6893415" y="2895600"/>
                <a:ext cx="840394" cy="292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>
                    <a:latin typeface="Calibri" charset="0"/>
                  </a:rPr>
                  <a:t>Satellites</a:t>
                </a:r>
              </a:p>
            </p:txBody>
          </p:sp>
        </p:grpSp>
        <p:grpSp>
          <p:nvGrpSpPr>
            <p:cNvPr id="14" name="Group 32"/>
            <p:cNvGrpSpPr>
              <a:grpSpLocks/>
            </p:cNvGrpSpPr>
            <p:nvPr/>
          </p:nvGrpSpPr>
          <p:grpSpPr bwMode="auto">
            <a:xfrm>
              <a:off x="1603973" y="2077722"/>
              <a:ext cx="1577940" cy="1279583"/>
              <a:chOff x="1600200" y="2209800"/>
              <a:chExt cx="1563688" cy="1282836"/>
            </a:xfrm>
          </p:grpSpPr>
          <p:pic>
            <p:nvPicPr>
              <p:cNvPr id="39" name="Picture 13" descr="Buoy crop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828800" y="2209800"/>
                <a:ext cx="568325" cy="1089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Text Box 22"/>
              <p:cNvSpPr txBox="1">
                <a:spLocks noChangeArrowheads="1"/>
              </p:cNvSpPr>
              <p:nvPr/>
            </p:nvSpPr>
            <p:spPr bwMode="auto">
              <a:xfrm>
                <a:off x="1600200" y="3200400"/>
                <a:ext cx="1563688" cy="292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>
                    <a:latin typeface="Calibri" charset="0"/>
                  </a:rPr>
                  <a:t>Observing Systems</a:t>
                </a:r>
              </a:p>
            </p:txBody>
          </p:sp>
        </p:grpSp>
        <p:grpSp>
          <p:nvGrpSpPr>
            <p:cNvPr id="15" name="Group 34"/>
            <p:cNvGrpSpPr>
              <a:grpSpLocks/>
            </p:cNvGrpSpPr>
            <p:nvPr/>
          </p:nvGrpSpPr>
          <p:grpSpPr bwMode="auto">
            <a:xfrm>
              <a:off x="3757019" y="4032193"/>
              <a:ext cx="1262351" cy="1118816"/>
              <a:chOff x="3200400" y="4265612"/>
              <a:chExt cx="1403350" cy="1148556"/>
            </a:xfrm>
          </p:grpSpPr>
          <p:pic>
            <p:nvPicPr>
              <p:cNvPr id="37" name="Picture 25" descr="Dragged boulder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352800" y="4265612"/>
                <a:ext cx="1068388" cy="992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Text Box 26"/>
              <p:cNvSpPr txBox="1">
                <a:spLocks noChangeArrowheads="1"/>
              </p:cNvSpPr>
              <p:nvPr/>
            </p:nvSpPr>
            <p:spPr bwMode="auto">
              <a:xfrm>
                <a:off x="3200400" y="5114925"/>
                <a:ext cx="1403350" cy="299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>
                    <a:latin typeface="Calibri" charset="0"/>
                  </a:rPr>
                  <a:t>Side scan sonar </a:t>
                </a:r>
              </a:p>
            </p:txBody>
          </p:sp>
        </p:grpSp>
        <p:grpSp>
          <p:nvGrpSpPr>
            <p:cNvPr id="16" name="Group 28"/>
            <p:cNvGrpSpPr>
              <a:grpSpLocks/>
            </p:cNvGrpSpPr>
            <p:nvPr/>
          </p:nvGrpSpPr>
          <p:grpSpPr bwMode="auto">
            <a:xfrm>
              <a:off x="4623689" y="3426842"/>
              <a:ext cx="1286381" cy="1940285"/>
              <a:chOff x="5410189" y="3117850"/>
              <a:chExt cx="1541448" cy="1965835"/>
            </a:xfrm>
          </p:grpSpPr>
          <p:pic>
            <p:nvPicPr>
              <p:cNvPr id="35" name="Picture 27" descr="SBNMS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715000" y="3117850"/>
                <a:ext cx="923925" cy="1530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Text Box 28"/>
              <p:cNvSpPr txBox="1">
                <a:spLocks noChangeArrowheads="1"/>
              </p:cNvSpPr>
              <p:nvPr/>
            </p:nvSpPr>
            <p:spPr bwMode="auto">
              <a:xfrm>
                <a:off x="5410189" y="4581620"/>
                <a:ext cx="1541448" cy="502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>
                    <a:latin typeface="Calibri" charset="0"/>
                  </a:rPr>
                  <a:t>Multibeam  sonar</a:t>
                </a:r>
              </a:p>
            </p:txBody>
          </p:sp>
        </p:grpSp>
        <p:grpSp>
          <p:nvGrpSpPr>
            <p:cNvPr id="17" name="Group 37"/>
            <p:cNvGrpSpPr>
              <a:grpSpLocks/>
            </p:cNvGrpSpPr>
            <p:nvPr/>
          </p:nvGrpSpPr>
          <p:grpSpPr bwMode="auto">
            <a:xfrm>
              <a:off x="3507158" y="2847827"/>
              <a:ext cx="1259147" cy="1051748"/>
              <a:chOff x="5311775" y="2286000"/>
              <a:chExt cx="1247775" cy="1054421"/>
            </a:xfrm>
          </p:grpSpPr>
          <p:pic>
            <p:nvPicPr>
              <p:cNvPr id="33" name="Picture 24" descr="slocum1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311775" y="2286000"/>
                <a:ext cx="1247775" cy="808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 Box 31"/>
              <p:cNvSpPr txBox="1">
                <a:spLocks noChangeArrowheads="1"/>
              </p:cNvSpPr>
              <p:nvPr/>
            </p:nvSpPr>
            <p:spPr bwMode="auto">
              <a:xfrm>
                <a:off x="5616579" y="3048185"/>
                <a:ext cx="708021" cy="292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>
                    <a:latin typeface="Calibri" charset="0"/>
                  </a:rPr>
                  <a:t>Gliders</a:t>
                </a:r>
              </a:p>
            </p:txBody>
          </p:sp>
        </p:grpSp>
        <p:grpSp>
          <p:nvGrpSpPr>
            <p:cNvPr id="18" name="Group 30"/>
            <p:cNvGrpSpPr>
              <a:grpSpLocks/>
            </p:cNvGrpSpPr>
            <p:nvPr/>
          </p:nvGrpSpPr>
          <p:grpSpPr bwMode="auto">
            <a:xfrm>
              <a:off x="2943219" y="4231510"/>
              <a:ext cx="813800" cy="1143602"/>
              <a:chOff x="2352675" y="4335459"/>
              <a:chExt cx="806450" cy="1146509"/>
            </a:xfrm>
          </p:grpSpPr>
          <p:pic>
            <p:nvPicPr>
              <p:cNvPr id="31" name="Picture 16" descr="Kraken Launch 1 (NAGL-02-02)"/>
              <p:cNvPicPr>
                <a:picLocks noChangeAspect="1" noChangeArrowheads="1"/>
              </p:cNvPicPr>
              <p:nvPr/>
            </p:nvPicPr>
            <p:blipFill>
              <a:blip r:embed="rId8"/>
              <a:srcRect t="5128" b="19231"/>
              <a:stretch>
                <a:fillRect/>
              </a:stretch>
            </p:blipFill>
            <p:spPr bwMode="auto">
              <a:xfrm>
                <a:off x="2352675" y="4335459"/>
                <a:ext cx="806450" cy="933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Text Box 26"/>
              <p:cNvSpPr txBox="1">
                <a:spLocks noChangeArrowheads="1"/>
              </p:cNvSpPr>
              <p:nvPr/>
            </p:nvSpPr>
            <p:spPr bwMode="auto">
              <a:xfrm>
                <a:off x="2514595" y="5189732"/>
                <a:ext cx="561270" cy="292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>
                    <a:latin typeface="Calibri" charset="0"/>
                  </a:rPr>
                  <a:t>ROVs</a:t>
                </a:r>
              </a:p>
            </p:txBody>
          </p:sp>
        </p:grpSp>
        <p:grpSp>
          <p:nvGrpSpPr>
            <p:cNvPr id="19" name="Group 35"/>
            <p:cNvGrpSpPr>
              <a:grpSpLocks/>
            </p:cNvGrpSpPr>
            <p:nvPr/>
          </p:nvGrpSpPr>
          <p:grpSpPr bwMode="auto">
            <a:xfrm>
              <a:off x="2408162" y="4365990"/>
              <a:ext cx="640788" cy="1137071"/>
              <a:chOff x="1717675" y="4735513"/>
              <a:chExt cx="635000" cy="1139961"/>
            </a:xfrm>
          </p:grpSpPr>
          <p:pic>
            <p:nvPicPr>
              <p:cNvPr id="29" name="Picture 18" descr="SCUBA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719263" y="4735513"/>
                <a:ext cx="633412" cy="923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 Box 26"/>
              <p:cNvSpPr txBox="1">
                <a:spLocks noChangeArrowheads="1"/>
              </p:cNvSpPr>
              <p:nvPr/>
            </p:nvSpPr>
            <p:spPr bwMode="auto">
              <a:xfrm>
                <a:off x="1717675" y="5583238"/>
                <a:ext cx="635000" cy="292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>
                    <a:latin typeface="Calibri" charset="0"/>
                  </a:rPr>
                  <a:t>Divers</a:t>
                </a:r>
              </a:p>
            </p:txBody>
          </p:sp>
        </p:grpSp>
        <p:grpSp>
          <p:nvGrpSpPr>
            <p:cNvPr id="20" name="Group 42"/>
            <p:cNvGrpSpPr>
              <a:grpSpLocks/>
            </p:cNvGrpSpPr>
            <p:nvPr/>
          </p:nvGrpSpPr>
          <p:grpSpPr bwMode="auto">
            <a:xfrm>
              <a:off x="5656954" y="3540855"/>
              <a:ext cx="1175845" cy="1116629"/>
              <a:chOff x="5616971" y="3352800"/>
              <a:chExt cx="1164829" cy="1119271"/>
            </a:xfrm>
          </p:grpSpPr>
          <p:pic>
            <p:nvPicPr>
              <p:cNvPr id="27" name="Picture 30" descr="tagsinhand.jpg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5616971" y="3352800"/>
                <a:ext cx="1164829" cy="931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Text Box 22"/>
              <p:cNvSpPr txBox="1">
                <a:spLocks noChangeArrowheads="1"/>
              </p:cNvSpPr>
              <p:nvPr/>
            </p:nvSpPr>
            <p:spPr bwMode="auto">
              <a:xfrm>
                <a:off x="5646416" y="4179887"/>
                <a:ext cx="1135384" cy="292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latin typeface="Calibri" charset="0"/>
                  </a:rPr>
                  <a:t>Acoustic tags</a:t>
                </a:r>
              </a:p>
            </p:txBody>
          </p:sp>
        </p:grpSp>
        <p:grpSp>
          <p:nvGrpSpPr>
            <p:cNvPr id="21" name="Group 44"/>
            <p:cNvGrpSpPr>
              <a:grpSpLocks/>
            </p:cNvGrpSpPr>
            <p:nvPr/>
          </p:nvGrpSpPr>
          <p:grpSpPr bwMode="auto">
            <a:xfrm>
              <a:off x="1578342" y="4626619"/>
              <a:ext cx="937150" cy="1145723"/>
              <a:chOff x="1586141" y="4953000"/>
              <a:chExt cx="928459" cy="1148636"/>
            </a:xfrm>
          </p:grpSpPr>
          <p:pic>
            <p:nvPicPr>
              <p:cNvPr id="25" name="Picture 38" descr="molecular-model-of-a-ribosome.jpg"/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676400" y="4953000"/>
                <a:ext cx="661194" cy="692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Text Box 22"/>
              <p:cNvSpPr txBox="1">
                <a:spLocks noChangeArrowheads="1"/>
              </p:cNvSpPr>
              <p:nvPr/>
            </p:nvSpPr>
            <p:spPr bwMode="auto">
              <a:xfrm>
                <a:off x="1586141" y="5577086"/>
                <a:ext cx="928459" cy="524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 smtClean="0">
                    <a:latin typeface="Calibri" charset="0"/>
                  </a:rPr>
                  <a:t>Molecular &amp; Imaging</a:t>
                </a:r>
                <a:endParaRPr lang="en-US" sz="1400" dirty="0">
                  <a:latin typeface="Calibri" charset="0"/>
                </a:endParaRPr>
              </a:p>
            </p:txBody>
          </p:sp>
        </p:grpSp>
        <p:grpSp>
          <p:nvGrpSpPr>
            <p:cNvPr id="22" name="Group 63"/>
            <p:cNvGrpSpPr>
              <a:grpSpLocks/>
            </p:cNvGrpSpPr>
            <p:nvPr/>
          </p:nvGrpSpPr>
          <p:grpSpPr bwMode="auto">
            <a:xfrm>
              <a:off x="5602487" y="2088807"/>
              <a:ext cx="922734" cy="1279734"/>
              <a:chOff x="3505200" y="2743200"/>
              <a:chExt cx="914400" cy="1282791"/>
            </a:xfrm>
          </p:grpSpPr>
          <p:pic>
            <p:nvPicPr>
              <p:cNvPr id="23" name="Picture 61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505200" y="2743200"/>
                <a:ext cx="914400" cy="1030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 Box 31"/>
              <p:cNvSpPr txBox="1">
                <a:spLocks noChangeArrowheads="1"/>
              </p:cNvSpPr>
              <p:nvPr/>
            </p:nvSpPr>
            <p:spPr bwMode="auto">
              <a:xfrm>
                <a:off x="3700844" y="3733800"/>
                <a:ext cx="566356" cy="292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>
                    <a:latin typeface="Calibri" charset="0"/>
                  </a:rPr>
                  <a:t>Ships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447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88" y="18716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2011 TTE’s Within the Ocean Technology Framework</a:t>
            </a:r>
            <a:endParaRPr lang="en-US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1143613" y="1330160"/>
            <a:ext cx="7228083" cy="4853351"/>
            <a:chOff x="988817" y="1328738"/>
            <a:chExt cx="7228083" cy="4853351"/>
          </a:xfrm>
        </p:grpSpPr>
        <p:grpSp>
          <p:nvGrpSpPr>
            <p:cNvPr id="4" name="Group 63"/>
            <p:cNvGrpSpPr>
              <a:grpSpLocks/>
            </p:cNvGrpSpPr>
            <p:nvPr/>
          </p:nvGrpSpPr>
          <p:grpSpPr bwMode="auto">
            <a:xfrm>
              <a:off x="5791200" y="2438400"/>
              <a:ext cx="914400" cy="1298575"/>
              <a:chOff x="3505200" y="2743200"/>
              <a:chExt cx="914400" cy="1298377"/>
            </a:xfrm>
          </p:grpSpPr>
          <p:pic>
            <p:nvPicPr>
              <p:cNvPr id="5" name="Picture 61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505200" y="2743200"/>
                <a:ext cx="914400" cy="1030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 Box 31"/>
              <p:cNvSpPr txBox="1">
                <a:spLocks noChangeArrowheads="1"/>
              </p:cNvSpPr>
              <p:nvPr/>
            </p:nvSpPr>
            <p:spPr bwMode="auto">
              <a:xfrm>
                <a:off x="3700844" y="3733800"/>
                <a:ext cx="56635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>
                    <a:latin typeface="Calibri" charset="0"/>
                  </a:rPr>
                  <a:t>Ships</a:t>
                </a:r>
              </a:p>
            </p:txBody>
          </p:sp>
        </p:grp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988817" y="1328738"/>
              <a:ext cx="7228083" cy="48533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latin typeface="Calibri" charset="0"/>
              </a:endParaRPr>
            </a:p>
          </p:txBody>
        </p:sp>
        <p:sp>
          <p:nvSpPr>
            <p:cNvPr id="10" name="Line 4"/>
            <p:cNvSpPr>
              <a:spLocks noChangeShapeType="1"/>
            </p:cNvSpPr>
            <p:nvPr/>
          </p:nvSpPr>
          <p:spPr bwMode="auto">
            <a:xfrm>
              <a:off x="1644023" y="5743466"/>
              <a:ext cx="602981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578342" y="5754551"/>
              <a:ext cx="6330981" cy="349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Meters                                  SPACE                                    100’s </a:t>
              </a:r>
              <a:r>
                <a:rPr lang="en-US" dirty="0" err="1">
                  <a:latin typeface="Calibri" charset="0"/>
                </a:rPr>
                <a:t>Kms</a:t>
              </a:r>
              <a:endParaRPr lang="en-US" dirty="0">
                <a:latin typeface="Calibri" charset="0"/>
              </a:endParaRPr>
            </a:p>
          </p:txBody>
        </p: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1008061" y="1803780"/>
              <a:ext cx="690470" cy="3939104"/>
              <a:chOff x="470" y="1088"/>
              <a:chExt cx="489" cy="2848"/>
            </a:xfrm>
          </p:grpSpPr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>
                <a:off x="904" y="1088"/>
                <a:ext cx="8" cy="28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arrow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Text Box 10"/>
              <p:cNvSpPr txBox="1">
                <a:spLocks noChangeArrowheads="1"/>
              </p:cNvSpPr>
              <p:nvPr/>
            </p:nvSpPr>
            <p:spPr bwMode="auto">
              <a:xfrm>
                <a:off x="566" y="2016"/>
                <a:ext cx="196" cy="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>
                    <a:latin typeface="Calibri" charset="0"/>
                  </a:rPr>
                  <a:t>TIME</a:t>
                </a:r>
              </a:p>
            </p:txBody>
          </p:sp>
          <p:sp>
            <p:nvSpPr>
              <p:cNvPr id="45" name="Text Box 11"/>
              <p:cNvSpPr txBox="1">
                <a:spLocks noChangeArrowheads="1"/>
              </p:cNvSpPr>
              <p:nvPr/>
            </p:nvSpPr>
            <p:spPr bwMode="auto">
              <a:xfrm>
                <a:off x="470" y="1175"/>
                <a:ext cx="379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latin typeface="Calibri" charset="0"/>
                  </a:rPr>
                  <a:t>Years</a:t>
                </a:r>
              </a:p>
            </p:txBody>
          </p:sp>
          <p:sp>
            <p:nvSpPr>
              <p:cNvPr id="46" name="Text Box 12"/>
              <p:cNvSpPr txBox="1">
                <a:spLocks noChangeArrowheads="1"/>
              </p:cNvSpPr>
              <p:nvPr/>
            </p:nvSpPr>
            <p:spPr bwMode="auto">
              <a:xfrm>
                <a:off x="470" y="3743"/>
                <a:ext cx="489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latin typeface="Calibri" charset="0"/>
                  </a:rPr>
                  <a:t>Minutes</a:t>
                </a:r>
              </a:p>
            </p:txBody>
          </p:sp>
        </p:grpSp>
        <p:grpSp>
          <p:nvGrpSpPr>
            <p:cNvPr id="13" name="Group 36"/>
            <p:cNvGrpSpPr>
              <a:grpSpLocks/>
            </p:cNvGrpSpPr>
            <p:nvPr/>
          </p:nvGrpSpPr>
          <p:grpSpPr bwMode="auto">
            <a:xfrm>
              <a:off x="6679010" y="2228152"/>
              <a:ext cx="1196671" cy="1365245"/>
              <a:chOff x="6705600" y="1819275"/>
              <a:chExt cx="1185863" cy="1368519"/>
            </a:xfrm>
          </p:grpSpPr>
          <p:pic>
            <p:nvPicPr>
              <p:cNvPr id="41" name="Picture 6" descr="n1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05600" y="1819275"/>
                <a:ext cx="1185863" cy="1174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Text Box 21"/>
              <p:cNvSpPr txBox="1">
                <a:spLocks noChangeArrowheads="1"/>
              </p:cNvSpPr>
              <p:nvPr/>
            </p:nvSpPr>
            <p:spPr bwMode="auto">
              <a:xfrm>
                <a:off x="6893415" y="2895600"/>
                <a:ext cx="840394" cy="292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>
                    <a:latin typeface="Calibri" charset="0"/>
                  </a:rPr>
                  <a:t>Satellites</a:t>
                </a:r>
              </a:p>
            </p:txBody>
          </p:sp>
        </p:grpSp>
        <p:grpSp>
          <p:nvGrpSpPr>
            <p:cNvPr id="14" name="Group 32"/>
            <p:cNvGrpSpPr>
              <a:grpSpLocks/>
            </p:cNvGrpSpPr>
            <p:nvPr/>
          </p:nvGrpSpPr>
          <p:grpSpPr bwMode="auto">
            <a:xfrm>
              <a:off x="1603973" y="2077722"/>
              <a:ext cx="1577940" cy="1279583"/>
              <a:chOff x="1600200" y="2209800"/>
              <a:chExt cx="1563688" cy="1282836"/>
            </a:xfrm>
          </p:grpSpPr>
          <p:pic>
            <p:nvPicPr>
              <p:cNvPr id="39" name="Picture 13" descr="Buoy crop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828800" y="2209800"/>
                <a:ext cx="568325" cy="1089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Text Box 22"/>
              <p:cNvSpPr txBox="1">
                <a:spLocks noChangeArrowheads="1"/>
              </p:cNvSpPr>
              <p:nvPr/>
            </p:nvSpPr>
            <p:spPr bwMode="auto">
              <a:xfrm>
                <a:off x="1600200" y="3200400"/>
                <a:ext cx="1563688" cy="292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>
                    <a:latin typeface="Calibri" charset="0"/>
                  </a:rPr>
                  <a:t>Observing Systems</a:t>
                </a:r>
              </a:p>
            </p:txBody>
          </p:sp>
        </p:grpSp>
        <p:grpSp>
          <p:nvGrpSpPr>
            <p:cNvPr id="15" name="Group 34"/>
            <p:cNvGrpSpPr>
              <a:grpSpLocks/>
            </p:cNvGrpSpPr>
            <p:nvPr/>
          </p:nvGrpSpPr>
          <p:grpSpPr bwMode="auto">
            <a:xfrm>
              <a:off x="3757019" y="4032193"/>
              <a:ext cx="1262351" cy="1118816"/>
              <a:chOff x="3200400" y="4265612"/>
              <a:chExt cx="1403350" cy="1148556"/>
            </a:xfrm>
          </p:grpSpPr>
          <p:pic>
            <p:nvPicPr>
              <p:cNvPr id="37" name="Picture 25" descr="Dragged boulder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352800" y="4265612"/>
                <a:ext cx="1068388" cy="992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Text Box 26"/>
              <p:cNvSpPr txBox="1">
                <a:spLocks noChangeArrowheads="1"/>
              </p:cNvSpPr>
              <p:nvPr/>
            </p:nvSpPr>
            <p:spPr bwMode="auto">
              <a:xfrm>
                <a:off x="3200400" y="5114925"/>
                <a:ext cx="1403350" cy="299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>
                    <a:latin typeface="Calibri" charset="0"/>
                  </a:rPr>
                  <a:t>Side scan sonar </a:t>
                </a:r>
              </a:p>
            </p:txBody>
          </p:sp>
        </p:grpSp>
        <p:grpSp>
          <p:nvGrpSpPr>
            <p:cNvPr id="16" name="Group 28"/>
            <p:cNvGrpSpPr>
              <a:grpSpLocks/>
            </p:cNvGrpSpPr>
            <p:nvPr/>
          </p:nvGrpSpPr>
          <p:grpSpPr bwMode="auto">
            <a:xfrm>
              <a:off x="4623689" y="3426842"/>
              <a:ext cx="1286381" cy="1940285"/>
              <a:chOff x="5410189" y="3117850"/>
              <a:chExt cx="1541448" cy="1965835"/>
            </a:xfrm>
          </p:grpSpPr>
          <p:pic>
            <p:nvPicPr>
              <p:cNvPr id="35" name="Picture 27" descr="SBNMS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715000" y="3117850"/>
                <a:ext cx="923925" cy="1530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Text Box 28"/>
              <p:cNvSpPr txBox="1">
                <a:spLocks noChangeArrowheads="1"/>
              </p:cNvSpPr>
              <p:nvPr/>
            </p:nvSpPr>
            <p:spPr bwMode="auto">
              <a:xfrm>
                <a:off x="5410189" y="4581620"/>
                <a:ext cx="1541448" cy="502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>
                    <a:latin typeface="Calibri" charset="0"/>
                  </a:rPr>
                  <a:t>Multibeam  sonar</a:t>
                </a:r>
              </a:p>
            </p:txBody>
          </p:sp>
        </p:grpSp>
        <p:grpSp>
          <p:nvGrpSpPr>
            <p:cNvPr id="17" name="Group 37"/>
            <p:cNvGrpSpPr>
              <a:grpSpLocks/>
            </p:cNvGrpSpPr>
            <p:nvPr/>
          </p:nvGrpSpPr>
          <p:grpSpPr bwMode="auto">
            <a:xfrm>
              <a:off x="3507158" y="2847827"/>
              <a:ext cx="1259147" cy="1051748"/>
              <a:chOff x="5311775" y="2286000"/>
              <a:chExt cx="1247775" cy="1054421"/>
            </a:xfrm>
          </p:grpSpPr>
          <p:pic>
            <p:nvPicPr>
              <p:cNvPr id="33" name="Picture 24" descr="slocum1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311775" y="2286000"/>
                <a:ext cx="1247775" cy="808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 Box 31"/>
              <p:cNvSpPr txBox="1">
                <a:spLocks noChangeArrowheads="1"/>
              </p:cNvSpPr>
              <p:nvPr/>
            </p:nvSpPr>
            <p:spPr bwMode="auto">
              <a:xfrm>
                <a:off x="5616579" y="3048185"/>
                <a:ext cx="708021" cy="292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>
                    <a:latin typeface="Calibri" charset="0"/>
                  </a:rPr>
                  <a:t>Gliders</a:t>
                </a:r>
              </a:p>
            </p:txBody>
          </p:sp>
        </p:grpSp>
        <p:grpSp>
          <p:nvGrpSpPr>
            <p:cNvPr id="18" name="Group 30"/>
            <p:cNvGrpSpPr>
              <a:grpSpLocks/>
            </p:cNvGrpSpPr>
            <p:nvPr/>
          </p:nvGrpSpPr>
          <p:grpSpPr bwMode="auto">
            <a:xfrm>
              <a:off x="2943219" y="4231510"/>
              <a:ext cx="813800" cy="1143602"/>
              <a:chOff x="2352675" y="4335459"/>
              <a:chExt cx="806450" cy="1146509"/>
            </a:xfrm>
          </p:grpSpPr>
          <p:pic>
            <p:nvPicPr>
              <p:cNvPr id="31" name="Picture 16" descr="Kraken Launch 1 (NAGL-02-02)"/>
              <p:cNvPicPr>
                <a:picLocks noChangeAspect="1" noChangeArrowheads="1"/>
              </p:cNvPicPr>
              <p:nvPr/>
            </p:nvPicPr>
            <p:blipFill>
              <a:blip r:embed="rId8"/>
              <a:srcRect t="5128" b="19231"/>
              <a:stretch>
                <a:fillRect/>
              </a:stretch>
            </p:blipFill>
            <p:spPr bwMode="auto">
              <a:xfrm>
                <a:off x="2352675" y="4335459"/>
                <a:ext cx="806450" cy="933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Text Box 26"/>
              <p:cNvSpPr txBox="1">
                <a:spLocks noChangeArrowheads="1"/>
              </p:cNvSpPr>
              <p:nvPr/>
            </p:nvSpPr>
            <p:spPr bwMode="auto">
              <a:xfrm>
                <a:off x="2514595" y="5189732"/>
                <a:ext cx="561270" cy="292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>
                    <a:latin typeface="Calibri" charset="0"/>
                  </a:rPr>
                  <a:t>ROVs</a:t>
                </a:r>
              </a:p>
            </p:txBody>
          </p:sp>
        </p:grpSp>
        <p:grpSp>
          <p:nvGrpSpPr>
            <p:cNvPr id="19" name="Group 35"/>
            <p:cNvGrpSpPr>
              <a:grpSpLocks/>
            </p:cNvGrpSpPr>
            <p:nvPr/>
          </p:nvGrpSpPr>
          <p:grpSpPr bwMode="auto">
            <a:xfrm>
              <a:off x="2408162" y="4365990"/>
              <a:ext cx="640788" cy="1137071"/>
              <a:chOff x="1717675" y="4735513"/>
              <a:chExt cx="635000" cy="1139961"/>
            </a:xfrm>
          </p:grpSpPr>
          <p:pic>
            <p:nvPicPr>
              <p:cNvPr id="29" name="Picture 18" descr="SCUBA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719263" y="4735513"/>
                <a:ext cx="633412" cy="923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 Box 26"/>
              <p:cNvSpPr txBox="1">
                <a:spLocks noChangeArrowheads="1"/>
              </p:cNvSpPr>
              <p:nvPr/>
            </p:nvSpPr>
            <p:spPr bwMode="auto">
              <a:xfrm>
                <a:off x="1717675" y="5583238"/>
                <a:ext cx="635000" cy="292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>
                    <a:latin typeface="Calibri" charset="0"/>
                  </a:rPr>
                  <a:t>Divers</a:t>
                </a:r>
              </a:p>
            </p:txBody>
          </p:sp>
        </p:grpSp>
        <p:grpSp>
          <p:nvGrpSpPr>
            <p:cNvPr id="20" name="Group 42"/>
            <p:cNvGrpSpPr>
              <a:grpSpLocks/>
            </p:cNvGrpSpPr>
            <p:nvPr/>
          </p:nvGrpSpPr>
          <p:grpSpPr bwMode="auto">
            <a:xfrm>
              <a:off x="5656954" y="3540855"/>
              <a:ext cx="1175845" cy="1116629"/>
              <a:chOff x="5616971" y="3352800"/>
              <a:chExt cx="1164829" cy="1119271"/>
            </a:xfrm>
          </p:grpSpPr>
          <p:pic>
            <p:nvPicPr>
              <p:cNvPr id="27" name="Picture 30" descr="tagsinhand.jpg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5616971" y="3352800"/>
                <a:ext cx="1164829" cy="931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Text Box 22"/>
              <p:cNvSpPr txBox="1">
                <a:spLocks noChangeArrowheads="1"/>
              </p:cNvSpPr>
              <p:nvPr/>
            </p:nvSpPr>
            <p:spPr bwMode="auto">
              <a:xfrm>
                <a:off x="5646416" y="4179887"/>
                <a:ext cx="1135384" cy="292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>
                    <a:latin typeface="Calibri" charset="0"/>
                  </a:rPr>
                  <a:t>Acoustic tags</a:t>
                </a:r>
              </a:p>
            </p:txBody>
          </p:sp>
        </p:grpSp>
        <p:grpSp>
          <p:nvGrpSpPr>
            <p:cNvPr id="21" name="Group 44"/>
            <p:cNvGrpSpPr>
              <a:grpSpLocks/>
            </p:cNvGrpSpPr>
            <p:nvPr/>
          </p:nvGrpSpPr>
          <p:grpSpPr bwMode="auto">
            <a:xfrm>
              <a:off x="1578342" y="4626619"/>
              <a:ext cx="937150" cy="1145723"/>
              <a:chOff x="1586141" y="4953000"/>
              <a:chExt cx="928459" cy="1148636"/>
            </a:xfrm>
          </p:grpSpPr>
          <p:pic>
            <p:nvPicPr>
              <p:cNvPr id="25" name="Picture 38" descr="molecular-model-of-a-ribosome.jpg"/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676400" y="4953000"/>
                <a:ext cx="661194" cy="692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Text Box 22"/>
              <p:cNvSpPr txBox="1">
                <a:spLocks noChangeArrowheads="1"/>
              </p:cNvSpPr>
              <p:nvPr/>
            </p:nvSpPr>
            <p:spPr bwMode="auto">
              <a:xfrm>
                <a:off x="1586141" y="5577086"/>
                <a:ext cx="928459" cy="524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 smtClean="0">
                    <a:latin typeface="Calibri" charset="0"/>
                  </a:rPr>
                  <a:t>Molecular &amp; Imaging</a:t>
                </a:r>
                <a:endParaRPr lang="en-US" sz="1400" dirty="0">
                  <a:latin typeface="Calibri" charset="0"/>
                </a:endParaRPr>
              </a:p>
            </p:txBody>
          </p:sp>
        </p:grpSp>
        <p:grpSp>
          <p:nvGrpSpPr>
            <p:cNvPr id="22" name="Group 63"/>
            <p:cNvGrpSpPr>
              <a:grpSpLocks/>
            </p:cNvGrpSpPr>
            <p:nvPr/>
          </p:nvGrpSpPr>
          <p:grpSpPr bwMode="auto">
            <a:xfrm>
              <a:off x="5602487" y="2088807"/>
              <a:ext cx="922734" cy="1279734"/>
              <a:chOff x="3505200" y="2743200"/>
              <a:chExt cx="914400" cy="1282791"/>
            </a:xfrm>
          </p:grpSpPr>
          <p:pic>
            <p:nvPicPr>
              <p:cNvPr id="23" name="Picture 61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505200" y="2743200"/>
                <a:ext cx="914400" cy="1030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 Box 31"/>
              <p:cNvSpPr txBox="1">
                <a:spLocks noChangeArrowheads="1"/>
              </p:cNvSpPr>
              <p:nvPr/>
            </p:nvSpPr>
            <p:spPr bwMode="auto">
              <a:xfrm>
                <a:off x="3700844" y="3733800"/>
                <a:ext cx="566356" cy="292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>
                    <a:latin typeface="Calibri" charset="0"/>
                  </a:rPr>
                  <a:t>Ships</a:t>
                </a:r>
              </a:p>
            </p:txBody>
          </p:sp>
        </p:grpSp>
        <p:sp>
          <p:nvSpPr>
            <p:cNvPr id="3" name="Oval 2"/>
            <p:cNvSpPr/>
            <p:nvPr/>
          </p:nvSpPr>
          <p:spPr>
            <a:xfrm>
              <a:off x="1543211" y="2228152"/>
              <a:ext cx="1310056" cy="1200999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507158" y="2756805"/>
              <a:ext cx="1310056" cy="1200999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420366" y="4657484"/>
              <a:ext cx="1310056" cy="1200999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885218" y="2267630"/>
            <a:ext cx="2804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120000"/>
              </a:lnSpc>
            </a:pPr>
            <a:r>
              <a:rPr lang="en-US" sz="2400" dirty="0" smtClean="0">
                <a:solidFill>
                  <a:schemeClr val="accent2"/>
                </a:solidFill>
              </a:rPr>
              <a:t>“Glide </a:t>
            </a:r>
            <a:r>
              <a:rPr lang="en-US" sz="2400" dirty="0">
                <a:solidFill>
                  <a:schemeClr val="accent2"/>
                </a:solidFill>
              </a:rPr>
              <a:t>with the </a:t>
            </a:r>
            <a:r>
              <a:rPr lang="en-US" sz="2400" dirty="0" smtClean="0">
                <a:solidFill>
                  <a:schemeClr val="accent2"/>
                </a:solidFill>
              </a:rPr>
              <a:t>Tide”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63109" y="3303324"/>
            <a:ext cx="2658916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20000"/>
              </a:lnSpc>
            </a:pPr>
            <a:r>
              <a:rPr lang="en-US" sz="2400" dirty="0" smtClean="0">
                <a:solidFill>
                  <a:schemeClr val="accent2"/>
                </a:solidFill>
              </a:rPr>
              <a:t>“The </a:t>
            </a:r>
            <a:r>
              <a:rPr lang="en-US" sz="2400" dirty="0">
                <a:solidFill>
                  <a:schemeClr val="accent2"/>
                </a:solidFill>
              </a:rPr>
              <a:t>Courtship of EVA &amp; </a:t>
            </a:r>
            <a:r>
              <a:rPr lang="en-US" sz="2400" dirty="0" smtClean="0">
                <a:solidFill>
                  <a:schemeClr val="accent2"/>
                </a:solidFill>
              </a:rPr>
              <a:t>BOB”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962543" y="5262737"/>
            <a:ext cx="2706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120000"/>
              </a:lnSpc>
            </a:pPr>
            <a:r>
              <a:rPr lang="en-US" sz="2400" dirty="0" smtClean="0">
                <a:solidFill>
                  <a:schemeClr val="accent2"/>
                </a:solidFill>
              </a:rPr>
              <a:t>“Hiding </a:t>
            </a:r>
            <a:r>
              <a:rPr lang="en-US" sz="2400" dirty="0">
                <a:solidFill>
                  <a:schemeClr val="accent2"/>
                </a:solidFill>
              </a:rPr>
              <a:t>in the </a:t>
            </a:r>
            <a:r>
              <a:rPr lang="en-US" sz="2400" dirty="0" smtClean="0">
                <a:solidFill>
                  <a:schemeClr val="accent2"/>
                </a:solidFill>
              </a:rPr>
              <a:t>Light”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1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Teacher Technology Experience as a Professional Development Activity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 any discipline, </a:t>
            </a:r>
            <a:r>
              <a:rPr lang="en-US" sz="2400" dirty="0" smtClean="0"/>
              <a:t>effective professional </a:t>
            </a:r>
            <a:r>
              <a:rPr lang="en-US" sz="2400" dirty="0"/>
              <a:t>development </a:t>
            </a:r>
            <a:r>
              <a:rPr lang="en-US" sz="2400" dirty="0" smtClean="0"/>
              <a:t>should:</a:t>
            </a:r>
            <a:endParaRPr lang="en-US" sz="2400" dirty="0"/>
          </a:p>
          <a:p>
            <a:r>
              <a:rPr lang="en-US" sz="2400" dirty="0" smtClean="0"/>
              <a:t>Focus </a:t>
            </a:r>
            <a:r>
              <a:rPr lang="en-US" sz="2400" dirty="0"/>
              <a:t>on developing teachers’ capabilities and knowledge to teach content and </a:t>
            </a:r>
            <a:r>
              <a:rPr lang="en-US" sz="2400" dirty="0" smtClean="0"/>
              <a:t>subject matter</a:t>
            </a:r>
            <a:r>
              <a:rPr lang="en-US" sz="2400" dirty="0"/>
              <a:t>,</a:t>
            </a:r>
          </a:p>
          <a:p>
            <a:r>
              <a:rPr lang="en-US" sz="2400" dirty="0" smtClean="0"/>
              <a:t>Address </a:t>
            </a:r>
            <a:r>
              <a:rPr lang="en-US" sz="2400" dirty="0"/>
              <a:t>teachers’ classroom work and the problems they encounter in their school settings</a:t>
            </a:r>
            <a:r>
              <a:rPr lang="en-US" sz="2400" dirty="0" smtClean="0"/>
              <a:t>, and</a:t>
            </a:r>
            <a:endParaRPr lang="en-US" sz="2400" dirty="0"/>
          </a:p>
          <a:p>
            <a:r>
              <a:rPr lang="en-US" sz="2400" dirty="0" smtClean="0"/>
              <a:t>Provide </a:t>
            </a:r>
            <a:r>
              <a:rPr lang="en-US" sz="2400" dirty="0"/>
              <a:t>multiple and sustained opportunities for teacher learning over a </a:t>
            </a:r>
            <a:r>
              <a:rPr lang="en-US" sz="2400" dirty="0" smtClean="0"/>
              <a:t>substantial time </a:t>
            </a:r>
            <a:r>
              <a:rPr lang="en-US" sz="2400" dirty="0"/>
              <a:t>interval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IMG_0605 lab 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83" y="4876799"/>
            <a:ext cx="2694107" cy="1794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9733" y="4942767"/>
            <a:ext cx="439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C5991"/>
                </a:solidFill>
              </a:rPr>
              <a:t>Source: Successful K-12 STEM Education: Identifying Effective Approaches in Science, Technology, Engineering, and Mathematics – National Research Council, 2011</a:t>
            </a:r>
          </a:p>
        </p:txBody>
      </p:sp>
    </p:spTree>
    <p:extLst>
      <p:ext uri="{BB962C8B-B14F-4D97-AF65-F5344CB8AC3E}">
        <p14:creationId xmlns:p14="http://schemas.microsoft.com/office/powerpoint/2010/main" val="164357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TTEs – Goals &amp; Elements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067" y="1268958"/>
            <a:ext cx="8229600" cy="4525963"/>
          </a:xfrm>
        </p:spPr>
        <p:txBody>
          <a:bodyPr>
            <a:noAutofit/>
          </a:bodyPr>
          <a:lstStyle/>
          <a:p>
            <a:r>
              <a:rPr lang="en-US" sz="2000" dirty="0"/>
              <a:t>The goals of the </a:t>
            </a:r>
            <a:r>
              <a:rPr lang="en-US" sz="2000" dirty="0" smtClean="0"/>
              <a:t>TTE’s:</a:t>
            </a:r>
          </a:p>
          <a:p>
            <a:pPr lvl="1"/>
            <a:r>
              <a:rPr lang="en-US" sz="2000" dirty="0" smtClean="0"/>
              <a:t>To </a:t>
            </a:r>
            <a:r>
              <a:rPr lang="en-US" sz="2000" dirty="0"/>
              <a:t>improve educators’ technology content knowledge</a:t>
            </a:r>
            <a:r>
              <a:rPr lang="en-US" sz="2000" dirty="0" smtClean="0"/>
              <a:t>,</a:t>
            </a:r>
          </a:p>
          <a:p>
            <a:pPr lvl="1"/>
            <a:r>
              <a:rPr lang="en-US" sz="2000" dirty="0" smtClean="0"/>
              <a:t>Heighten </a:t>
            </a:r>
            <a:r>
              <a:rPr lang="en-US" sz="2000" dirty="0"/>
              <a:t>scientists’ awareness of the challenges of science education and </a:t>
            </a:r>
            <a:r>
              <a:rPr lang="en-US" sz="2000" dirty="0" smtClean="0"/>
              <a:t>outreach</a:t>
            </a:r>
          </a:p>
          <a:p>
            <a:pPr lvl="1"/>
            <a:r>
              <a:rPr lang="en-US" sz="2000" dirty="0" smtClean="0"/>
              <a:t>Broaden </a:t>
            </a:r>
            <a:r>
              <a:rPr lang="en-US" sz="2000" dirty="0"/>
              <a:t>the impacts of </a:t>
            </a:r>
            <a:r>
              <a:rPr lang="en-US" sz="2000" dirty="0" smtClean="0"/>
              <a:t>researchers’ </a:t>
            </a:r>
            <a:r>
              <a:rPr lang="en-US" sz="2000" dirty="0"/>
              <a:t>science and technology </a:t>
            </a:r>
            <a:r>
              <a:rPr lang="en-US" sz="2000" dirty="0" smtClean="0"/>
              <a:t>through </a:t>
            </a:r>
            <a:r>
              <a:rPr lang="en-US" sz="2000" dirty="0"/>
              <a:t>web-based educational resources. </a:t>
            </a:r>
            <a:endParaRPr lang="en-US" sz="2000" dirty="0" smtClean="0"/>
          </a:p>
          <a:p>
            <a:r>
              <a:rPr lang="en-US" sz="2000" dirty="0" smtClean="0"/>
              <a:t>Elements included:</a:t>
            </a:r>
          </a:p>
          <a:p>
            <a:pPr lvl="1"/>
            <a:r>
              <a:rPr lang="en-US" sz="2000" dirty="0" smtClean="0"/>
              <a:t>Educator orientation </a:t>
            </a:r>
            <a:r>
              <a:rPr lang="en-US" sz="2000" dirty="0"/>
              <a:t>to </a:t>
            </a:r>
            <a:r>
              <a:rPr lang="en-US" sz="2000" dirty="0" smtClean="0"/>
              <a:t>research </a:t>
            </a:r>
            <a:r>
              <a:rPr lang="en-US" sz="2000" dirty="0"/>
              <a:t>&amp; </a:t>
            </a:r>
            <a:r>
              <a:rPr lang="en-US" sz="2000" dirty="0" smtClean="0"/>
              <a:t>technologies</a:t>
            </a:r>
          </a:p>
          <a:p>
            <a:pPr lvl="1"/>
            <a:r>
              <a:rPr lang="en-US" sz="2000" dirty="0" smtClean="0"/>
              <a:t>Scientist orientation to formal &amp; informal education challenges</a:t>
            </a:r>
            <a:endParaRPr lang="en-US" sz="2000" dirty="0"/>
          </a:p>
          <a:p>
            <a:pPr lvl="1"/>
            <a:r>
              <a:rPr lang="en-US" sz="2000" dirty="0"/>
              <a:t>Training on </a:t>
            </a:r>
            <a:r>
              <a:rPr lang="en-US" sz="2000" dirty="0" smtClean="0"/>
              <a:t>technologies and data analysis</a:t>
            </a:r>
            <a:endParaRPr lang="en-US" sz="2000" dirty="0"/>
          </a:p>
          <a:p>
            <a:pPr lvl="1"/>
            <a:r>
              <a:rPr lang="en-US" sz="2000" dirty="0" smtClean="0"/>
              <a:t>Technology field experience </a:t>
            </a:r>
            <a:r>
              <a:rPr lang="en-US" sz="2000" dirty="0"/>
              <a:t>– </a:t>
            </a:r>
            <a:r>
              <a:rPr lang="en-US" sz="2000" dirty="0" smtClean="0"/>
              <a:t>data </a:t>
            </a:r>
            <a:r>
              <a:rPr lang="en-US" sz="2000" dirty="0"/>
              <a:t>c</a:t>
            </a:r>
            <a:r>
              <a:rPr lang="en-US" sz="2000" dirty="0" smtClean="0"/>
              <a:t>ollection</a:t>
            </a:r>
            <a:endParaRPr lang="en-US" sz="2000" dirty="0"/>
          </a:p>
          <a:p>
            <a:pPr lvl="1"/>
            <a:r>
              <a:rPr lang="en-US" sz="2000" dirty="0"/>
              <a:t>Data </a:t>
            </a:r>
            <a:r>
              <a:rPr lang="en-US" sz="2000" dirty="0" smtClean="0"/>
              <a:t>analysis</a:t>
            </a:r>
            <a:endParaRPr lang="en-US" sz="2000" dirty="0"/>
          </a:p>
          <a:p>
            <a:pPr lvl="1"/>
            <a:r>
              <a:rPr lang="en-US" sz="2000" dirty="0"/>
              <a:t>Educational </a:t>
            </a:r>
            <a:r>
              <a:rPr lang="en-US" sz="2000" dirty="0" smtClean="0"/>
              <a:t>resource development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8383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8409</TotalTime>
  <Words>1093</Words>
  <Application>Microsoft Macintosh PowerPoint</Application>
  <PresentationFormat>On-screen Show (4:3)</PresentationFormat>
  <Paragraphs>150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Outline</vt:lpstr>
      <vt:lpstr>How We Think of the Ocean in Space &amp; Time – Henry Stommel, 1963</vt:lpstr>
      <vt:lpstr>Biological Oceanography in  Space &amp; Time </vt:lpstr>
      <vt:lpstr>Technologies to Study the Ocean in Multiple Dimensions</vt:lpstr>
      <vt:lpstr>COSEE-TEK Ocean  Technology Framework</vt:lpstr>
      <vt:lpstr>2011 TTE’s Within the Ocean Technology Framework</vt:lpstr>
      <vt:lpstr>Teacher Technology Experience as a Professional Development Activity</vt:lpstr>
      <vt:lpstr>TTEs – Goals &amp; Elements</vt:lpstr>
      <vt:lpstr>TTE Demographics</vt:lpstr>
      <vt:lpstr>The Technologies &amp; the Team: Glide with the Tide Dr. Jim O’Donnell, Kay Howard-Strobel, Dennis Arbige</vt:lpstr>
      <vt:lpstr>The Technologies &amp; the Team: “Hiding in the Light” Dr. Heidi Dierssen, Kelley Bostrom, Brandon Russell </vt:lpstr>
      <vt:lpstr>The Technologies &amp; the Team: The Courtship of EVA &amp; BOB Dr. Penny Vlahos, Dr. John Hamilton, David Cady, Kevin Joy</vt:lpstr>
      <vt:lpstr>The Technologies Basic Observation Buoys (BOBs)</vt:lpstr>
      <vt:lpstr>The Technologies: Settling Plates</vt:lpstr>
      <vt:lpstr>A growing network of BOBs A Community of Practice?</vt:lpstr>
      <vt:lpstr>Technologies to Support  Communities of Practice</vt:lpstr>
      <vt:lpstr>Community-oriented Technologies</vt:lpstr>
      <vt:lpstr>TTE Evaluation - Methods</vt:lpstr>
      <vt:lpstr>Ocean Technology Content</vt:lpstr>
      <vt:lpstr>Concept Maps - Educators</vt:lpstr>
      <vt:lpstr>Concept Maps - Scientists</vt:lpstr>
      <vt:lpstr>Future Considerations</vt:lpstr>
      <vt:lpstr>Summary &amp; Future TTEs</vt:lpstr>
    </vt:vector>
  </TitlesOfParts>
  <Company>Uconn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Ivar Babb</dc:creator>
  <cp:lastModifiedBy>Ivar Babb</cp:lastModifiedBy>
  <cp:revision>191</cp:revision>
  <cp:lastPrinted>2010-10-27T03:15:42Z</cp:lastPrinted>
  <dcterms:created xsi:type="dcterms:W3CDTF">2010-10-27T12:35:58Z</dcterms:created>
  <dcterms:modified xsi:type="dcterms:W3CDTF">2012-02-20T14:05:38Z</dcterms:modified>
</cp:coreProperties>
</file>